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0" r:id="rId3"/>
    <p:sldId id="271" r:id="rId4"/>
    <p:sldId id="272" r:id="rId5"/>
    <p:sldId id="257" r:id="rId6"/>
    <p:sldId id="262" r:id="rId7"/>
    <p:sldId id="274" r:id="rId8"/>
    <p:sldId id="263" r:id="rId9"/>
    <p:sldId id="264" r:id="rId10"/>
    <p:sldId id="275" r:id="rId11"/>
    <p:sldId id="265" r:id="rId12"/>
    <p:sldId id="266" r:id="rId13"/>
    <p:sldId id="276" r:id="rId14"/>
    <p:sldId id="267" r:id="rId15"/>
    <p:sldId id="268" r:id="rId16"/>
    <p:sldId id="277" r:id="rId17"/>
    <p:sldId id="269" r:id="rId18"/>
    <p:sldId id="278" r:id="rId19"/>
    <p:sldId id="273"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50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6147A03-288E-4931-B91A-00B96579C901}" type="datetimeFigureOut">
              <a:rPr lang="it-IT" smtClean="0"/>
              <a:t>24/10/2019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6147A03-288E-4931-B91A-00B96579C901}" type="datetimeFigureOut">
              <a:rPr lang="it-IT" smtClean="0"/>
              <a:t>24/10/2019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6147A03-288E-4931-B91A-00B96579C901}" type="datetimeFigureOut">
              <a:rPr lang="it-IT" smtClean="0"/>
              <a:t>24/10/2019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26147A03-288E-4931-B91A-00B96579C901}" type="datetimeFigureOut">
              <a:rPr lang="it-IT" smtClean="0"/>
              <a:t>24/10/2019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6147A03-288E-4931-B91A-00B96579C901}" type="datetimeFigureOut">
              <a:rPr lang="it-IT" smtClean="0"/>
              <a:t>24/10/2019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6147A03-288E-4931-B91A-00B96579C901}" type="datetimeFigureOut">
              <a:rPr lang="it-IT" smtClean="0"/>
              <a:t>24/10/2019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26147A03-288E-4931-B91A-00B96579C901}" type="datetimeFigureOut">
              <a:rPr lang="it-IT" smtClean="0"/>
              <a:t>24/10/2019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26147A03-288E-4931-B91A-00B96579C901}" type="datetimeFigureOut">
              <a:rPr lang="it-IT" smtClean="0"/>
              <a:t>24/10/2019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47A03-288E-4931-B91A-00B96579C901}" type="datetimeFigureOut">
              <a:rPr lang="it-IT" smtClean="0"/>
              <a:t>24/10/2019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9227023-2BD4-4D9C-94D9-1139C9A6756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6147A03-288E-4931-B91A-00B96579C901}" type="datetimeFigureOut">
              <a:rPr lang="it-IT" smtClean="0"/>
              <a:t>24/10/2019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9227023-2BD4-4D9C-94D9-1139C9A67565}"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26147A03-288E-4931-B91A-00B96579C901}" type="datetimeFigureOut">
              <a:rPr lang="it-IT" smtClean="0"/>
              <a:t>24/10/2019</a:t>
            </a:fld>
            <a:endParaRPr lang="it-IT"/>
          </a:p>
        </p:txBody>
      </p:sp>
      <p:sp>
        <p:nvSpPr>
          <p:cNvPr id="9" name="Slide Number Placeholder 8"/>
          <p:cNvSpPr>
            <a:spLocks noGrp="1"/>
          </p:cNvSpPr>
          <p:nvPr>
            <p:ph type="sldNum" sz="quarter" idx="11"/>
          </p:nvPr>
        </p:nvSpPr>
        <p:spPr/>
        <p:txBody>
          <a:bodyPr/>
          <a:lstStyle/>
          <a:p>
            <a:fld id="{49227023-2BD4-4D9C-94D9-1139C9A67565}"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9227023-2BD4-4D9C-94D9-1139C9A67565}"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6147A03-288E-4931-B91A-00B96579C901}" type="datetimeFigureOut">
              <a:rPr lang="it-IT" smtClean="0"/>
              <a:t>24/10/2019</a:t>
            </a:fld>
            <a:endParaRPr lang="it-IT"/>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4.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3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hyperlink" Target="http://www.unipd.it/" TargetMode="Externa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hyperlink" Target="https://archive.org/details/in.ernet.dli.2015.105421/page/n5"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https://upload.wikimedia.org/wikipedia/commons/b/b4/Campus_Spring.jpg"/>
          <p:cNvPicPr/>
          <p:nvPr/>
        </p:nvPicPr>
        <p:blipFill>
          <a:blip r:embed="rId3">
            <a:extLst>
              <a:ext uri="{28A0092B-C50C-407E-A947-70E740481C1C}">
                <a14:useLocalDpi xmlns:a14="http://schemas.microsoft.com/office/drawing/2010/main" val="0"/>
              </a:ext>
            </a:extLst>
          </a:blip>
          <a:srcRect/>
          <a:stretch>
            <a:fillRect/>
          </a:stretch>
        </p:blipFill>
        <p:spPr bwMode="auto">
          <a:xfrm>
            <a:off x="1966890" y="2924944"/>
            <a:ext cx="4760595" cy="3568065"/>
          </a:xfrm>
          <a:prstGeom prst="rect">
            <a:avLst/>
          </a:prstGeom>
          <a:noFill/>
          <a:ln>
            <a:noFill/>
          </a:ln>
        </p:spPr>
      </p:pic>
      <p:sp>
        <p:nvSpPr>
          <p:cNvPr id="6" name="CasellaDiTesto 5"/>
          <p:cNvSpPr txBox="1"/>
          <p:nvPr/>
        </p:nvSpPr>
        <p:spPr>
          <a:xfrm>
            <a:off x="899592" y="620688"/>
            <a:ext cx="6912768" cy="1938992"/>
          </a:xfrm>
          <a:prstGeom prst="rect">
            <a:avLst/>
          </a:prstGeom>
          <a:noFill/>
        </p:spPr>
        <p:txBody>
          <a:bodyPr wrap="square" rtlCol="0">
            <a:spAutoFit/>
          </a:bodyPr>
          <a:lstStyle/>
          <a:p>
            <a:pPr algn="ctr"/>
            <a:r>
              <a:rPr lang="it-IT" sz="2400" b="1" dirty="0">
                <a:latin typeface="Bodoni MT" panose="02070603080606020203" pitchFamily="18" charset="0"/>
              </a:rPr>
              <a:t>LA SCUOLA DI CHICAGO</a:t>
            </a:r>
            <a:endParaRPr lang="it-IT" sz="2400" dirty="0">
              <a:latin typeface="Bodoni MT" panose="02070603080606020203" pitchFamily="18" charset="0"/>
            </a:endParaRPr>
          </a:p>
          <a:p>
            <a:pPr algn="ctr"/>
            <a:r>
              <a:rPr lang="it-IT" sz="2400" b="1" dirty="0">
                <a:latin typeface="Bodoni MT" panose="02070603080606020203" pitchFamily="18" charset="0"/>
              </a:rPr>
              <a:t>(CHICAGO SCHOOL</a:t>
            </a:r>
            <a:r>
              <a:rPr lang="it-IT" sz="2400" b="1" dirty="0" smtClean="0">
                <a:latin typeface="Bodoni MT" panose="02070603080606020203" pitchFamily="18" charset="0"/>
              </a:rPr>
              <a:t>)</a:t>
            </a:r>
          </a:p>
          <a:p>
            <a:pPr algn="ctr"/>
            <a:r>
              <a:rPr lang="it-IT" sz="2400" b="1" dirty="0" smtClean="0">
                <a:latin typeface="Bodoni MT" panose="02070603080606020203" pitchFamily="18" charset="0"/>
              </a:rPr>
              <a:t>-</a:t>
            </a:r>
            <a:endParaRPr lang="it-IT" sz="2400" dirty="0">
              <a:latin typeface="Bodoni MT" panose="02070603080606020203" pitchFamily="18" charset="0"/>
            </a:endParaRPr>
          </a:p>
          <a:p>
            <a:pPr lvl="0" algn="ctr"/>
            <a:r>
              <a:rPr lang="it-IT" sz="2400" b="1" dirty="0">
                <a:solidFill>
                  <a:schemeClr val="accent5">
                    <a:lumMod val="75000"/>
                  </a:schemeClr>
                </a:solidFill>
                <a:latin typeface="Bodoni MT" panose="02070603080606020203" pitchFamily="18" charset="0"/>
              </a:rPr>
              <a:t>Tra sociologia, psicologia, filosofia e </a:t>
            </a:r>
            <a:r>
              <a:rPr lang="it-IT" sz="2400" b="1" dirty="0" smtClean="0">
                <a:solidFill>
                  <a:schemeClr val="accent5">
                    <a:lumMod val="75000"/>
                  </a:schemeClr>
                </a:solidFill>
                <a:latin typeface="Bodoni MT" panose="02070603080606020203" pitchFamily="18" charset="0"/>
              </a:rPr>
              <a:t>pedagogia</a:t>
            </a:r>
            <a:endParaRPr lang="it-IT" sz="2400" dirty="0">
              <a:solidFill>
                <a:schemeClr val="accent5">
                  <a:lumMod val="75000"/>
                </a:schemeClr>
              </a:solidFill>
              <a:latin typeface="Bodoni MT" panose="02070603080606020203" pitchFamily="18" charset="0"/>
            </a:endParaRPr>
          </a:p>
          <a:p>
            <a:pPr algn="ctr"/>
            <a:endParaRPr lang="it-IT" sz="2400" dirty="0">
              <a:latin typeface="Bodoni MT" panose="02070603080606020203" pitchFamily="18" charset="0"/>
            </a:endParaRPr>
          </a:p>
        </p:txBody>
      </p:sp>
    </p:spTree>
    <p:custDataLst>
      <p:tags r:id="rId1"/>
    </p:custDataLst>
    <p:extLst>
      <p:ext uri="{BB962C8B-B14F-4D97-AF65-F5344CB8AC3E}">
        <p14:creationId xmlns:p14="http://schemas.microsoft.com/office/powerpoint/2010/main" val="91759769"/>
      </p:ext>
    </p:extLst>
  </p:cSld>
  <p:clrMapOvr>
    <a:masterClrMapping/>
  </p:clrMapOvr>
  <mc:AlternateContent xmlns:mc="http://schemas.openxmlformats.org/markup-compatibility/2006" xmlns:p14="http://schemas.microsoft.com/office/powerpoint/2010/main">
    <mc:Choice Requires="p14">
      <p:transition spd="slow" p14:dur="2000" advTm="8789"/>
    </mc:Choice>
    <mc:Fallback xmlns="">
      <p:transition spd="slow" advTm="87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solidFill>
                  <a:schemeClr val="accent6">
                    <a:lumMod val="75000"/>
                  </a:schemeClr>
                </a:solidFill>
                <a:latin typeface="Bodoni MT" panose="02070603080606020203" pitchFamily="18" charset="0"/>
              </a:rPr>
              <a:t>Ernest Watson Burgess </a:t>
            </a:r>
            <a:endParaRPr lang="it-IT" sz="2800" dirty="0">
              <a:solidFill>
                <a:schemeClr val="accent6">
                  <a:lumMod val="75000"/>
                </a:schemeClr>
              </a:solidFill>
              <a:latin typeface="Bodoni MT" panose="02070603080606020203" pitchFamily="18" charset="0"/>
            </a:endParaRPr>
          </a:p>
          <a:p>
            <a:r>
              <a:rPr lang="it-IT" sz="1200" b="1" dirty="0"/>
              <a:t>(Tilbury, 16 maggio 1886 – 27 dicembre 1966) </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accent6">
                    <a:lumMod val="75000"/>
                  </a:schemeClr>
                </a:solidFill>
                <a:latin typeface="Bodoni MT" panose="02070603080606020203" pitchFamily="18" charset="0"/>
              </a:rPr>
              <a:t>Dopo aver insegnato in varie università statunitensi del Middle West, nel 1927 divenne docente di sociologia a Chicago, dove raccolse intorno a sé e a Robert Park la cosiddetta Scuola di Chicago.</a:t>
            </a:r>
            <a:endParaRPr lang="it-IT" dirty="0">
              <a:solidFill>
                <a:schemeClr val="accent6">
                  <a:lumMod val="75000"/>
                </a:schemeClr>
              </a:solidFill>
              <a:latin typeface="Bodoni MT" panose="02070603080606020203" pitchFamily="18" charset="0"/>
            </a:endParaRPr>
          </a:p>
        </p:txBody>
      </p:sp>
      <p:pic>
        <p:nvPicPr>
          <p:cNvPr id="13" name="Immagine 12" descr="https://web.archive.org/web/20060304113858im_/http:/www2.asanet.org/governance/burg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808480" cy="2286000"/>
          </a:xfrm>
          <a:prstGeom prst="rect">
            <a:avLst/>
          </a:prstGeom>
          <a:noFill/>
          <a:ln>
            <a:noFill/>
          </a:ln>
        </p:spPr>
      </p:pic>
      <p:pic>
        <p:nvPicPr>
          <p:cNvPr id="4098" name="Picture 2" descr="Risultati immagini per the city robert p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140968"/>
            <a:ext cx="2302019" cy="35453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1717" y="3115321"/>
            <a:ext cx="2259227" cy="35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3532" y="3115321"/>
            <a:ext cx="2349018" cy="353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74196783"/>
      </p:ext>
    </p:extLst>
  </p:cSld>
  <p:clrMapOvr>
    <a:masterClrMapping/>
  </p:clrMapOvr>
  <mc:AlternateContent xmlns:mc="http://schemas.openxmlformats.org/markup-compatibility/2006" xmlns:p14="http://schemas.microsoft.com/office/powerpoint/2010/main">
    <mc:Choice Requires="p14">
      <p:transition spd="slow" p14:dur="2000" advTm="13156"/>
    </mc:Choice>
    <mc:Fallback xmlns="">
      <p:transition spd="slow" advTm="13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Louis Wirth</a:t>
            </a:r>
          </a:p>
          <a:p>
            <a:r>
              <a:rPr lang="it-IT" sz="1200" b="1" dirty="0"/>
              <a:t>(</a:t>
            </a:r>
            <a:r>
              <a:rPr lang="it-IT" sz="1200" b="1" dirty="0" err="1" smtClean="0"/>
              <a:t>Gemünden</a:t>
            </a:r>
            <a:r>
              <a:rPr lang="it-IT" sz="1200" b="1" dirty="0" smtClean="0"/>
              <a:t>, </a:t>
            </a:r>
            <a:r>
              <a:rPr lang="it-IT" sz="1200" b="1" dirty="0"/>
              <a:t>28 agosto 1897 – Buffalo, 3 maggio 1952) </a:t>
            </a:r>
          </a:p>
        </p:txBody>
      </p:sp>
      <p:sp>
        <p:nvSpPr>
          <p:cNvPr id="3" name="Rettangolo arrotondato 2"/>
          <p:cNvSpPr/>
          <p:nvPr/>
        </p:nvSpPr>
        <p:spPr>
          <a:xfrm>
            <a:off x="2627784" y="1498380"/>
            <a:ext cx="5688632"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Nasce a </a:t>
            </a:r>
            <a:r>
              <a:rPr lang="it-IT" sz="1500" dirty="0" err="1" smtClean="0">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a:t>
            </a:r>
            <a:r>
              <a:rPr lang="it-IT" sz="1500" dirty="0" smtClean="0">
                <a:solidFill>
                  <a:schemeClr val="tx1"/>
                </a:solidFill>
                <a:latin typeface="Bodoni MT" panose="02070603080606020203" pitchFamily="18" charset="0"/>
              </a:rPr>
              <a:t> una comunità pastorale in Germania. Suo padre Joseph  si guadagnava da vivere come commerciante di bestiame. La famiglia era ebrea e religiosamente attiva. Louis lasciò </a:t>
            </a:r>
            <a:r>
              <a:rPr lang="it-IT" sz="1500" dirty="0" err="1" smtClean="0">
                <a:solidFill>
                  <a:schemeClr val="tx1"/>
                </a:solidFill>
                <a:latin typeface="Bodoni MT" panose="02070603080606020203" pitchFamily="18" charset="0"/>
              </a:rPr>
              <a:t>Gemünden</a:t>
            </a:r>
            <a:r>
              <a:rPr lang="it-IT" sz="1500" dirty="0" smtClean="0">
                <a:solidFill>
                  <a:schemeClr val="tx1"/>
                </a:solidFill>
                <a:latin typeface="Bodoni MT" panose="02070603080606020203" pitchFamily="18" charset="0"/>
              </a:rPr>
              <a:t> per viver con sua sorella </a:t>
            </a:r>
          </a:p>
          <a:p>
            <a:pPr algn="ctr"/>
            <a:r>
              <a:rPr lang="it-IT" sz="1500" dirty="0" smtClean="0">
                <a:solidFill>
                  <a:schemeClr val="tx1"/>
                </a:solidFill>
                <a:latin typeface="Bodoni MT" panose="02070603080606020203" pitchFamily="18" charset="0"/>
              </a:rPr>
              <a:t>maggiore a casa dello zio a Omaha, nel Nebraska, nel 1911.</a:t>
            </a:r>
            <a:endParaRPr lang="it-IT" sz="1500" dirty="0">
              <a:solidFill>
                <a:schemeClr val="tx1"/>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I suoi interessi comprendevano la vita in città, il comportamento dei gruppi minoritari e i mass media. </a:t>
            </a:r>
          </a:p>
          <a:p>
            <a:r>
              <a:rPr lang="it-IT" sz="1600" dirty="0" smtClean="0">
                <a:latin typeface="Bodoni MT" panose="02070603080606020203" pitchFamily="18" charset="0"/>
              </a:rPr>
              <a:t>E' riconosciuto come uno dei principali sociologi urbanisti.</a:t>
            </a:r>
            <a:endParaRPr lang="it-IT" sz="1600" dirty="0">
              <a:latin typeface="Bodoni MT" panose="02070603080606020203" pitchFamily="18" charset="0"/>
            </a:endParaRPr>
          </a:p>
        </p:txBody>
      </p:sp>
      <p:sp>
        <p:nvSpPr>
          <p:cNvPr id="11" name="CasellaDiTesto 10"/>
          <p:cNvSpPr txBox="1"/>
          <p:nvPr/>
        </p:nvSpPr>
        <p:spPr>
          <a:xfrm>
            <a:off x="1115616" y="4365104"/>
            <a:ext cx="665431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Il principale contributo di Wirth alla teoria sociale dello spazio urbano fu il saggio "</a:t>
            </a:r>
            <a:r>
              <a:rPr lang="it-IT" sz="1600" dirty="0" err="1" smtClean="0">
                <a:latin typeface="Bodoni MT" panose="02070603080606020203" pitchFamily="18" charset="0"/>
              </a:rPr>
              <a:t>Urbanism</a:t>
            </a:r>
            <a:r>
              <a:rPr lang="it-IT" sz="1600" dirty="0" smtClean="0">
                <a:latin typeface="Bodoni MT" panose="02070603080606020203" pitchFamily="18" charset="0"/>
              </a:rPr>
              <a:t> </a:t>
            </a:r>
            <a:r>
              <a:rPr lang="it-IT" sz="1600" dirty="0" err="1" smtClean="0">
                <a:latin typeface="Bodoni MT" panose="02070603080606020203" pitchFamily="18" charset="0"/>
              </a:rPr>
              <a:t>as</a:t>
            </a:r>
            <a:r>
              <a:rPr lang="it-IT" sz="1600" dirty="0" smtClean="0">
                <a:latin typeface="Bodoni MT" panose="02070603080606020203" pitchFamily="18" charset="0"/>
              </a:rPr>
              <a:t> a Way of Life", pubblicato sull'American Journal of </a:t>
            </a:r>
            <a:r>
              <a:rPr lang="it-IT" sz="1600" dirty="0" err="1" smtClean="0">
                <a:latin typeface="Bodoni MT" panose="02070603080606020203" pitchFamily="18" charset="0"/>
              </a:rPr>
              <a:t>Sociology</a:t>
            </a:r>
            <a:r>
              <a:rPr lang="it-IT" sz="1600" dirty="0" smtClean="0">
                <a:latin typeface="Bodoni MT" panose="02070603080606020203" pitchFamily="18" charset="0"/>
              </a:rPr>
              <a:t> nel 1938.</a:t>
            </a:r>
            <a:endParaRPr lang="it-IT" sz="1600" dirty="0">
              <a:latin typeface="Bodoni MT" panose="02070603080606020203" pitchFamily="18" charset="0"/>
            </a:endParaRPr>
          </a:p>
        </p:txBody>
      </p:sp>
      <p:sp>
        <p:nvSpPr>
          <p:cNvPr id="12" name="CasellaDiTesto 11"/>
          <p:cNvSpPr txBox="1"/>
          <p:nvPr/>
        </p:nvSpPr>
        <p:spPr>
          <a:xfrm>
            <a:off x="1115616" y="5532353"/>
            <a:ext cx="68407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La sua ricerca riguardava soprattutto il modo in cui i migranti ebrei si adattavano alla vita nell'America urbana, così come i distinti processi sociali della vita cittadina.</a:t>
            </a:r>
            <a:endParaRPr lang="it-IT" sz="1600" dirty="0">
              <a:latin typeface="Bodoni MT" panose="02070603080606020203" pitchFamily="18" charset="0"/>
            </a:endParaRPr>
          </a:p>
        </p:txBody>
      </p:sp>
      <p:pic>
        <p:nvPicPr>
          <p:cNvPr id="13" name="Immagine 12" descr="Louis Wirth.jpg"/>
          <p:cNvPicPr/>
          <p:nvPr/>
        </p:nvPicPr>
        <p:blipFill>
          <a:blip r:embed="rId3">
            <a:extLst>
              <a:ext uri="{28A0092B-C50C-407E-A947-70E740481C1C}">
                <a14:useLocalDpi xmlns:a14="http://schemas.microsoft.com/office/drawing/2010/main" val="0"/>
              </a:ext>
            </a:extLst>
          </a:blip>
          <a:srcRect/>
          <a:stretch>
            <a:fillRect/>
          </a:stretch>
        </p:blipFill>
        <p:spPr bwMode="auto">
          <a:xfrm>
            <a:off x="551868" y="681949"/>
            <a:ext cx="1908175" cy="2037715"/>
          </a:xfrm>
          <a:prstGeom prst="rect">
            <a:avLst/>
          </a:prstGeom>
          <a:noFill/>
          <a:ln>
            <a:noFill/>
          </a:ln>
        </p:spPr>
      </p:pic>
    </p:spTree>
    <p:custDataLst>
      <p:tags r:id="rId1"/>
    </p:custDataLst>
    <p:extLst>
      <p:ext uri="{BB962C8B-B14F-4D97-AF65-F5344CB8AC3E}">
        <p14:creationId xmlns:p14="http://schemas.microsoft.com/office/powerpoint/2010/main" val="1690018865"/>
      </p:ext>
    </p:extLst>
  </p:cSld>
  <p:clrMapOvr>
    <a:masterClrMapping/>
  </p:clrMapOvr>
  <mc:AlternateContent xmlns:mc="http://schemas.openxmlformats.org/markup-compatibility/2006" xmlns:p14="http://schemas.microsoft.com/office/powerpoint/2010/main">
    <mc:Choice Requires="p14">
      <p:transition spd="slow" p14:dur="2000" advTm="35168"/>
    </mc:Choice>
    <mc:Fallback xmlns="">
      <p:transition spd="slow" advTm="35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Louis Wirth</a:t>
            </a:r>
          </a:p>
          <a:p>
            <a:r>
              <a:rPr lang="it-IT" sz="1200" b="1" dirty="0"/>
              <a:t>(</a:t>
            </a:r>
            <a:r>
              <a:rPr lang="it-IT" sz="1200" b="1" dirty="0" err="1" smtClean="0"/>
              <a:t>Gemünden</a:t>
            </a:r>
            <a:r>
              <a:rPr lang="it-IT" sz="1200" b="1" dirty="0" smtClean="0"/>
              <a:t>, </a:t>
            </a:r>
            <a:r>
              <a:rPr lang="it-IT" sz="1200" b="1" dirty="0"/>
              <a:t>28 agosto 1897 – Buffalo, 3 maggio 1952) </a:t>
            </a:r>
          </a:p>
        </p:txBody>
      </p:sp>
      <p:sp>
        <p:nvSpPr>
          <p:cNvPr id="3" name="Rettangolo arrotondato 2"/>
          <p:cNvSpPr/>
          <p:nvPr/>
        </p:nvSpPr>
        <p:spPr>
          <a:xfrm>
            <a:off x="2627784" y="1498380"/>
            <a:ext cx="5688632"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solidFill>
                  <a:schemeClr val="tx1"/>
                </a:solidFill>
                <a:latin typeface="Bodoni MT" panose="02070603080606020203" pitchFamily="18" charset="0"/>
              </a:rPr>
              <a:t>Nasce a </a:t>
            </a:r>
            <a:r>
              <a:rPr lang="it-IT" sz="1500" dirty="0" err="1">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 una comunità pastorale in Germania. Suo padre Joseph  si guadagnava da vivere come commerciante di bestiame. La famiglia era ebrea e religiosamente attiva. Louis lasciò </a:t>
            </a:r>
            <a:r>
              <a:rPr lang="it-IT" sz="1500" dirty="0" err="1">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 per viver con sua sorella </a:t>
            </a:r>
          </a:p>
          <a:p>
            <a:pPr algn="ctr"/>
            <a:r>
              <a:rPr lang="it-IT" sz="1500" dirty="0">
                <a:solidFill>
                  <a:schemeClr val="tx1"/>
                </a:solidFill>
                <a:latin typeface="Bodoni MT" panose="02070603080606020203" pitchFamily="18" charset="0"/>
              </a:rPr>
              <a:t>maggiore a casa dello zio a Omaha, nel Nebraska, nel 1911.</a:t>
            </a:r>
          </a:p>
        </p:txBody>
      </p:sp>
      <p:pic>
        <p:nvPicPr>
          <p:cNvPr id="13" name="Immagine 12" descr="Louis Wirth.jpg"/>
          <p:cNvPicPr/>
          <p:nvPr/>
        </p:nvPicPr>
        <p:blipFill>
          <a:blip r:embed="rId3">
            <a:extLst>
              <a:ext uri="{28A0092B-C50C-407E-A947-70E740481C1C}">
                <a14:useLocalDpi xmlns:a14="http://schemas.microsoft.com/office/drawing/2010/main" val="0"/>
              </a:ext>
            </a:extLst>
          </a:blip>
          <a:srcRect/>
          <a:stretch>
            <a:fillRect/>
          </a:stretch>
        </p:blipFill>
        <p:spPr bwMode="auto">
          <a:xfrm>
            <a:off x="551868" y="681949"/>
            <a:ext cx="1908175" cy="2037715"/>
          </a:xfrm>
          <a:prstGeom prst="rect">
            <a:avLst/>
          </a:prstGeom>
          <a:noFill/>
          <a:ln>
            <a:noFill/>
          </a:ln>
        </p:spPr>
      </p:pic>
      <p:sp>
        <p:nvSpPr>
          <p:cNvPr id="14" name="CasellaDiTesto 13"/>
          <p:cNvSpPr txBox="1"/>
          <p:nvPr/>
        </p:nvSpPr>
        <p:spPr>
          <a:xfrm>
            <a:off x="611559" y="3212976"/>
            <a:ext cx="1440161" cy="369332"/>
          </a:xfrm>
          <a:prstGeom prst="rect">
            <a:avLst/>
          </a:prstGeom>
          <a:noFill/>
        </p:spPr>
        <p:txBody>
          <a:bodyPr wrap="square" rtlCol="0">
            <a:spAutoFit/>
          </a:bodyPr>
          <a:lstStyle/>
          <a:p>
            <a:r>
              <a:rPr lang="it-IT" dirty="0" smtClean="0">
                <a:latin typeface="Bodoni MT" panose="02070603080606020203" pitchFamily="18" charset="0"/>
              </a:rPr>
              <a:t>Bibliografia</a:t>
            </a:r>
            <a:endParaRPr lang="it-IT" dirty="0">
              <a:latin typeface="Bodoni MT" panose="02070603080606020203" pitchFamily="18" charset="0"/>
            </a:endParaRPr>
          </a:p>
        </p:txBody>
      </p:sp>
      <p:sp>
        <p:nvSpPr>
          <p:cNvPr id="15" name="CasellaDiTesto 14"/>
          <p:cNvSpPr txBox="1"/>
          <p:nvPr/>
        </p:nvSpPr>
        <p:spPr>
          <a:xfrm>
            <a:off x="683568" y="3717032"/>
            <a:ext cx="3960440" cy="2677656"/>
          </a:xfrm>
          <a:prstGeom prst="rect">
            <a:avLst/>
          </a:prstGeom>
          <a:noFill/>
        </p:spPr>
        <p:txBody>
          <a:bodyPr wrap="square" rtlCol="0">
            <a:spAutoFit/>
          </a:bodyPr>
          <a:lstStyle/>
          <a:p>
            <a:r>
              <a:rPr lang="it-IT" sz="1400" i="1" dirty="0" smtClean="0">
                <a:latin typeface="Bodoni MT" panose="02070603080606020203" pitchFamily="18" charset="0"/>
              </a:rPr>
              <a:t>- (1928): The Ghetto. Chicago</a:t>
            </a:r>
          </a:p>
          <a:p>
            <a:r>
              <a:rPr lang="it-IT" sz="1400" i="1" dirty="0" smtClean="0">
                <a:latin typeface="Bodoni MT" panose="02070603080606020203" pitchFamily="18" charset="0"/>
              </a:rPr>
              <a:t>- (1936): </a:t>
            </a:r>
            <a:r>
              <a:rPr lang="it-IT" sz="1400" i="1" dirty="0" err="1" smtClean="0">
                <a:latin typeface="Bodoni MT" panose="02070603080606020203" pitchFamily="18" charset="0"/>
              </a:rPr>
              <a:t>Preface</a:t>
            </a:r>
            <a:r>
              <a:rPr lang="it-IT" sz="1400" i="1" dirty="0" smtClean="0">
                <a:latin typeface="Bodoni MT" panose="02070603080606020203" pitchFamily="18" charset="0"/>
              </a:rPr>
              <a:t> to „</a:t>
            </a:r>
            <a:r>
              <a:rPr lang="it-IT" sz="1400" i="1" dirty="0" err="1" smtClean="0">
                <a:latin typeface="Bodoni MT" panose="02070603080606020203" pitchFamily="18" charset="0"/>
              </a:rPr>
              <a:t>Ideology</a:t>
            </a:r>
            <a:r>
              <a:rPr lang="it-IT" sz="1400" i="1" dirty="0" smtClean="0">
                <a:latin typeface="Bodoni MT" panose="02070603080606020203" pitchFamily="18" charset="0"/>
              </a:rPr>
              <a:t> and Utopia“, by Karl Mannheim. </a:t>
            </a:r>
            <a:r>
              <a:rPr lang="it-IT" sz="1400" i="1" dirty="0" err="1" smtClean="0">
                <a:latin typeface="Bodoni MT" panose="02070603080606020203" pitchFamily="18" charset="0"/>
              </a:rPr>
              <a:t>In:Shils</a:t>
            </a:r>
            <a:r>
              <a:rPr lang="it-IT" sz="1400" i="1" dirty="0" smtClean="0">
                <a:latin typeface="Bodoni MT" panose="02070603080606020203" pitchFamily="18" charset="0"/>
              </a:rPr>
              <a:t>, </a:t>
            </a:r>
            <a:r>
              <a:rPr lang="it-IT" sz="1400" i="1" dirty="0" err="1" smtClean="0">
                <a:latin typeface="Bodoni MT" panose="02070603080606020203" pitchFamily="18" charset="0"/>
              </a:rPr>
              <a:t>E.;Wirth</a:t>
            </a:r>
            <a:r>
              <a:rPr lang="it-IT" sz="1400" i="1" dirty="0" smtClean="0">
                <a:latin typeface="Bodoni MT" panose="02070603080606020203" pitchFamily="18" charset="0"/>
              </a:rPr>
              <a:t>, L. (ed.), </a:t>
            </a:r>
            <a:r>
              <a:rPr lang="it-IT" sz="1400" i="1" dirty="0" err="1" smtClean="0">
                <a:latin typeface="Bodoni MT" panose="02070603080606020203" pitchFamily="18" charset="0"/>
              </a:rPr>
              <a:t>Ideology</a:t>
            </a:r>
            <a:r>
              <a:rPr lang="it-IT" sz="1400" i="1" dirty="0" smtClean="0">
                <a:latin typeface="Bodoni MT" panose="02070603080606020203" pitchFamily="18" charset="0"/>
              </a:rPr>
              <a:t> and Utopia, by Karl Mannheim, NY, p. XIII-XXXI</a:t>
            </a:r>
          </a:p>
          <a:p>
            <a:r>
              <a:rPr lang="it-IT" sz="1400" i="1" dirty="0" smtClean="0">
                <a:latin typeface="Bodoni MT" panose="02070603080606020203" pitchFamily="18" charset="0"/>
              </a:rPr>
              <a:t>- (1956): Community Life and Social Policy. </a:t>
            </a:r>
            <a:r>
              <a:rPr lang="it-IT" sz="1400" i="1" dirty="0" err="1" smtClean="0">
                <a:latin typeface="Bodoni MT" panose="02070603080606020203" pitchFamily="18" charset="0"/>
              </a:rPr>
              <a:t>Marvick</a:t>
            </a:r>
            <a:r>
              <a:rPr lang="it-IT" sz="1400" i="1" dirty="0" smtClean="0">
                <a:latin typeface="Bodoni MT" panose="02070603080606020203" pitchFamily="18" charset="0"/>
              </a:rPr>
              <a:t>, </a:t>
            </a:r>
            <a:r>
              <a:rPr lang="it-IT" sz="1400" i="1" dirty="0" err="1" smtClean="0">
                <a:latin typeface="Bodoni MT" panose="02070603080606020203" pitchFamily="18" charset="0"/>
              </a:rPr>
              <a:t>Elizabeth</a:t>
            </a:r>
            <a:r>
              <a:rPr lang="it-IT" sz="1400" i="1" dirty="0" smtClean="0">
                <a:latin typeface="Bodoni MT" panose="02070603080606020203" pitchFamily="18" charset="0"/>
              </a:rPr>
              <a:t> Wirth/</a:t>
            </a:r>
            <a:r>
              <a:rPr lang="it-IT" sz="1400" i="1" dirty="0" err="1" smtClean="0">
                <a:latin typeface="Bodoni MT" panose="02070603080606020203" pitchFamily="18" charset="0"/>
              </a:rPr>
              <a:t>Reiss</a:t>
            </a:r>
            <a:r>
              <a:rPr lang="it-IT" sz="1400" i="1" dirty="0" smtClean="0">
                <a:latin typeface="Bodoni MT" panose="02070603080606020203" pitchFamily="18" charset="0"/>
              </a:rPr>
              <a:t>, Jr. Albert J. (ed.), Chicago/</a:t>
            </a:r>
            <a:r>
              <a:rPr lang="it-IT" sz="1400" i="1" dirty="0" err="1" smtClean="0">
                <a:latin typeface="Bodoni MT" panose="02070603080606020203" pitchFamily="18" charset="0"/>
              </a:rPr>
              <a:t>London</a:t>
            </a:r>
            <a:endParaRPr lang="it-IT" sz="1400" i="1" dirty="0" smtClean="0">
              <a:latin typeface="Bodoni MT" panose="02070603080606020203" pitchFamily="18" charset="0"/>
            </a:endParaRPr>
          </a:p>
          <a:p>
            <a:r>
              <a:rPr lang="it-IT" sz="1400" i="1" dirty="0" smtClean="0">
                <a:latin typeface="Bodoni MT" panose="02070603080606020203" pitchFamily="18" charset="0"/>
              </a:rPr>
              <a:t>- (1964): On </a:t>
            </a:r>
            <a:r>
              <a:rPr lang="it-IT" sz="1400" i="1" dirty="0" err="1" smtClean="0">
                <a:latin typeface="Bodoni MT" panose="02070603080606020203" pitchFamily="18" charset="0"/>
              </a:rPr>
              <a:t>Cities</a:t>
            </a:r>
            <a:r>
              <a:rPr lang="it-IT" sz="1400" i="1" dirty="0" smtClean="0">
                <a:latin typeface="Bodoni MT" panose="02070603080606020203" pitchFamily="18" charset="0"/>
              </a:rPr>
              <a:t> and Social Life. </a:t>
            </a:r>
            <a:r>
              <a:rPr lang="it-IT" sz="1400" i="1" dirty="0" err="1" smtClean="0">
                <a:latin typeface="Bodoni MT" panose="02070603080606020203" pitchFamily="18" charset="0"/>
              </a:rPr>
              <a:t>Reiss</a:t>
            </a:r>
            <a:r>
              <a:rPr lang="it-IT" sz="1400" i="1" dirty="0" smtClean="0">
                <a:latin typeface="Bodoni MT" panose="02070603080606020203" pitchFamily="18" charset="0"/>
              </a:rPr>
              <a:t>, A. J. (ed.), Chicago/</a:t>
            </a:r>
            <a:r>
              <a:rPr lang="it-IT" sz="1400" i="1" dirty="0" err="1" smtClean="0">
                <a:latin typeface="Bodoni MT" panose="02070603080606020203" pitchFamily="18" charset="0"/>
              </a:rPr>
              <a:t>London</a:t>
            </a:r>
            <a:endParaRPr lang="it-IT" sz="1400" i="1" dirty="0" smtClean="0">
              <a:latin typeface="Bodoni MT" panose="02070603080606020203" pitchFamily="18" charset="0"/>
            </a:endParaRPr>
          </a:p>
          <a:p>
            <a:r>
              <a:rPr lang="it-IT" sz="1400" i="1" dirty="0" err="1" smtClean="0">
                <a:latin typeface="Bodoni MT" panose="02070603080606020203" pitchFamily="18" charset="0"/>
              </a:rPr>
              <a:t>Reiss</a:t>
            </a:r>
            <a:r>
              <a:rPr lang="it-IT" sz="1400" i="1" dirty="0" smtClean="0">
                <a:latin typeface="Bodoni MT" panose="02070603080606020203" pitchFamily="18" charset="0"/>
              </a:rPr>
              <a:t>, Albert </a:t>
            </a:r>
            <a:r>
              <a:rPr lang="it-IT" sz="1400" i="1" dirty="0" err="1" smtClean="0">
                <a:latin typeface="Bodoni MT" panose="02070603080606020203" pitchFamily="18" charset="0"/>
              </a:rPr>
              <a:t>J.jr</a:t>
            </a:r>
            <a:r>
              <a:rPr lang="it-IT" sz="1400" i="1" dirty="0" smtClean="0">
                <a:latin typeface="Bodoni MT" panose="02070603080606020203" pitchFamily="18" charset="0"/>
              </a:rPr>
              <a:t>. (1964): "</a:t>
            </a:r>
            <a:r>
              <a:rPr lang="it-IT" sz="1400" i="1" dirty="0" err="1" smtClean="0">
                <a:latin typeface="Bodoni MT" panose="02070603080606020203" pitchFamily="18" charset="0"/>
              </a:rPr>
              <a:t>Introduction</a:t>
            </a:r>
            <a:r>
              <a:rPr lang="it-IT" sz="1400" i="1" dirty="0" smtClean="0">
                <a:latin typeface="Bodoni MT" panose="02070603080606020203" pitchFamily="18" charset="0"/>
              </a:rPr>
              <a:t>", </a:t>
            </a:r>
            <a:r>
              <a:rPr lang="it-IT" sz="1400" i="1" dirty="0" err="1" smtClean="0">
                <a:latin typeface="Bodoni MT" panose="02070603080606020203" pitchFamily="18" charset="0"/>
              </a:rPr>
              <a:t>Sociology</a:t>
            </a:r>
            <a:r>
              <a:rPr lang="it-IT" sz="1400" i="1" dirty="0" smtClean="0">
                <a:latin typeface="Bodoni MT" panose="02070603080606020203" pitchFamily="18" charset="0"/>
              </a:rPr>
              <a:t> </a:t>
            </a:r>
            <a:r>
              <a:rPr lang="it-IT" sz="1400" i="1" dirty="0" err="1" smtClean="0">
                <a:latin typeface="Bodoni MT" panose="02070603080606020203" pitchFamily="18" charset="0"/>
              </a:rPr>
              <a:t>as</a:t>
            </a:r>
            <a:r>
              <a:rPr lang="it-IT" sz="1400" i="1" dirty="0" smtClean="0">
                <a:latin typeface="Bodoni MT" panose="02070603080606020203" pitchFamily="18" charset="0"/>
              </a:rPr>
              <a:t> a Discipline. In: Wirth, Louis (1964)</a:t>
            </a:r>
            <a:endParaRPr lang="it-IT" sz="1400" dirty="0">
              <a:latin typeface="Bodoni MT" panose="02070603080606020203" pitchFamily="18" charset="0"/>
            </a:endParaRP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906" y="3068960"/>
            <a:ext cx="2411735" cy="3613459"/>
          </a:xfrm>
          <a:prstGeom prst="rect">
            <a:avLst/>
          </a:prstGeom>
        </p:spPr>
      </p:pic>
    </p:spTree>
    <p:custDataLst>
      <p:tags r:id="rId1"/>
    </p:custDataLst>
    <p:extLst>
      <p:ext uri="{BB962C8B-B14F-4D97-AF65-F5344CB8AC3E}">
        <p14:creationId xmlns:p14="http://schemas.microsoft.com/office/powerpoint/2010/main" val="1849056668"/>
      </p:ext>
    </p:extLst>
  </p:cSld>
  <p:clrMapOvr>
    <a:masterClrMapping/>
  </p:clrMapOvr>
  <mc:AlternateContent xmlns:mc="http://schemas.openxmlformats.org/markup-compatibility/2006" xmlns:p14="http://schemas.microsoft.com/office/powerpoint/2010/main">
    <mc:Choice Requires="p14">
      <p:transition spd="slow" p14:dur="2000" advTm="13036"/>
    </mc:Choice>
    <mc:Fallback xmlns="">
      <p:transition spd="slow" advTm="13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Louis Wirth</a:t>
            </a:r>
          </a:p>
          <a:p>
            <a:r>
              <a:rPr lang="it-IT" sz="1200" b="1" dirty="0"/>
              <a:t>(</a:t>
            </a:r>
            <a:r>
              <a:rPr lang="it-IT" sz="1200" b="1" dirty="0" err="1" smtClean="0"/>
              <a:t>Gemünden</a:t>
            </a:r>
            <a:r>
              <a:rPr lang="it-IT" sz="1200" b="1" dirty="0" smtClean="0"/>
              <a:t>, </a:t>
            </a:r>
            <a:r>
              <a:rPr lang="it-IT" sz="1200" b="1" dirty="0"/>
              <a:t>28 agosto 1897 – Buffalo, 3 maggio 1952) </a:t>
            </a:r>
          </a:p>
        </p:txBody>
      </p:sp>
      <p:sp>
        <p:nvSpPr>
          <p:cNvPr id="3" name="Rettangolo arrotondato 2"/>
          <p:cNvSpPr/>
          <p:nvPr/>
        </p:nvSpPr>
        <p:spPr>
          <a:xfrm>
            <a:off x="2627784" y="1498380"/>
            <a:ext cx="5688632"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solidFill>
                  <a:schemeClr val="tx1"/>
                </a:solidFill>
                <a:latin typeface="Bodoni MT" panose="02070603080606020203" pitchFamily="18" charset="0"/>
              </a:rPr>
              <a:t>Nasce a </a:t>
            </a:r>
            <a:r>
              <a:rPr lang="it-IT" sz="1500" dirty="0" err="1">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 una comunità pastorale in Germania. Suo padre Joseph  si guadagnava da vivere come commerciante di bestiame. La famiglia era ebrea e religiosamente attiva. Louis lasciò </a:t>
            </a:r>
            <a:r>
              <a:rPr lang="it-IT" sz="1500" dirty="0" err="1">
                <a:solidFill>
                  <a:schemeClr val="tx1"/>
                </a:solidFill>
                <a:latin typeface="Bodoni MT" panose="02070603080606020203" pitchFamily="18" charset="0"/>
              </a:rPr>
              <a:t>Gemünden</a:t>
            </a:r>
            <a:r>
              <a:rPr lang="it-IT" sz="1500" dirty="0">
                <a:solidFill>
                  <a:schemeClr val="tx1"/>
                </a:solidFill>
                <a:latin typeface="Bodoni MT" panose="02070603080606020203" pitchFamily="18" charset="0"/>
              </a:rPr>
              <a:t> per viver con sua sorella </a:t>
            </a:r>
          </a:p>
          <a:p>
            <a:pPr algn="ctr"/>
            <a:r>
              <a:rPr lang="it-IT" sz="1500" dirty="0">
                <a:solidFill>
                  <a:schemeClr val="tx1"/>
                </a:solidFill>
                <a:latin typeface="Bodoni MT" panose="02070603080606020203" pitchFamily="18" charset="0"/>
              </a:rPr>
              <a:t>maggiore a casa dello zio a Omaha, nel Nebraska, nel 1911.</a:t>
            </a:r>
          </a:p>
        </p:txBody>
      </p:sp>
      <p:pic>
        <p:nvPicPr>
          <p:cNvPr id="13" name="Immagine 12" descr="Louis Wirth.jpg"/>
          <p:cNvPicPr/>
          <p:nvPr/>
        </p:nvPicPr>
        <p:blipFill>
          <a:blip r:embed="rId3">
            <a:extLst>
              <a:ext uri="{28A0092B-C50C-407E-A947-70E740481C1C}">
                <a14:useLocalDpi xmlns:a14="http://schemas.microsoft.com/office/drawing/2010/main" val="0"/>
              </a:ext>
            </a:extLst>
          </a:blip>
          <a:srcRect/>
          <a:stretch>
            <a:fillRect/>
          </a:stretch>
        </p:blipFill>
        <p:spPr bwMode="auto">
          <a:xfrm>
            <a:off x="551868" y="681949"/>
            <a:ext cx="1908175" cy="2037715"/>
          </a:xfrm>
          <a:prstGeom prst="rect">
            <a:avLst/>
          </a:prstGeom>
          <a:noFill/>
          <a:ln>
            <a:noFill/>
          </a:ln>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130" y="3100774"/>
            <a:ext cx="2411735" cy="3613459"/>
          </a:xfrm>
          <a:prstGeom prst="rect">
            <a:avLst/>
          </a:prstGeom>
        </p:spPr>
      </p:pic>
      <p:pic>
        <p:nvPicPr>
          <p:cNvPr id="5122" name="Picture 2" descr="Risultati immagini per Preface to âIdeology and Utopiaâ, by Karl Mannhe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099788"/>
            <a:ext cx="2220552" cy="35288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900844"/>
      </p:ext>
    </p:extLst>
  </p:cSld>
  <p:clrMapOvr>
    <a:masterClrMapping/>
  </p:clrMapOvr>
  <mc:AlternateContent xmlns:mc="http://schemas.openxmlformats.org/markup-compatibility/2006" xmlns:p14="http://schemas.microsoft.com/office/powerpoint/2010/main">
    <mc:Choice Requires="p14">
      <p:transition spd="slow" p14:dur="2000" advTm="7502"/>
    </mc:Choice>
    <mc:Fallback xmlns="">
      <p:transition spd="slow" advTm="75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en-US" sz="2800" b="1" dirty="0">
                <a:latin typeface="Bodoni MT" panose="02070603080606020203" pitchFamily="18" charset="0"/>
              </a:rPr>
              <a:t>Florian </a:t>
            </a:r>
            <a:r>
              <a:rPr lang="en-US" sz="2800" b="1" dirty="0" err="1">
                <a:latin typeface="Bodoni MT" panose="02070603080606020203" pitchFamily="18" charset="0"/>
              </a:rPr>
              <a:t>Znaniecki</a:t>
            </a:r>
            <a:endParaRPr lang="it-IT" sz="2800" dirty="0">
              <a:latin typeface="Bodoni MT" panose="02070603080606020203" pitchFamily="18" charset="0"/>
            </a:endParaRPr>
          </a:p>
          <a:p>
            <a:r>
              <a:rPr lang="en-US" sz="1200" b="1" dirty="0" err="1"/>
              <a:t>Świątniki</a:t>
            </a:r>
            <a:r>
              <a:rPr lang="en-US" sz="1200" b="1" dirty="0"/>
              <a:t>, 15 </a:t>
            </a:r>
            <a:r>
              <a:rPr lang="en-US" sz="1200" b="1" dirty="0" err="1"/>
              <a:t>gennaio</a:t>
            </a:r>
            <a:r>
              <a:rPr lang="en-US" sz="1200" b="1" dirty="0"/>
              <a:t> 1882 – Champaign, 23 </a:t>
            </a:r>
            <a:r>
              <a:rPr lang="en-US" sz="1200" b="1" dirty="0" err="1"/>
              <a:t>marzo</a:t>
            </a:r>
            <a:r>
              <a:rPr lang="en-US" sz="1200" b="1" dirty="0"/>
              <a:t> 1958</a:t>
            </a:r>
            <a:endParaRPr lang="it-IT" sz="1200" b="1" dirty="0"/>
          </a:p>
        </p:txBody>
      </p:sp>
      <p:sp>
        <p:nvSpPr>
          <p:cNvPr id="3" name="Rettangolo arrotondato 2"/>
          <p:cNvSpPr/>
          <p:nvPr/>
        </p:nvSpPr>
        <p:spPr>
          <a:xfrm>
            <a:off x="2627784" y="1498381"/>
            <a:ext cx="5688632" cy="9945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Filosofo e sociologo polacco che insegnava e scriveva in Polonia e negli Stati Uniti.</a:t>
            </a:r>
            <a:endParaRPr lang="it-IT" sz="1500" dirty="0">
              <a:solidFill>
                <a:schemeClr val="tx1"/>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Egli rimane una figura importante nella storia della sociologia polacca e americana; il fondatore della sociologia accademica polacca e di un'intera scuola di pensiero in sociologia.</a:t>
            </a:r>
            <a:endParaRPr lang="it-IT" sz="1600" dirty="0">
              <a:latin typeface="Bodoni MT" panose="02070603080606020203" pitchFamily="18" charset="0"/>
            </a:endParaRPr>
          </a:p>
        </p:txBody>
      </p:sp>
      <p:sp>
        <p:nvSpPr>
          <p:cNvPr id="11" name="CasellaDiTesto 10"/>
          <p:cNvSpPr txBox="1"/>
          <p:nvPr/>
        </p:nvSpPr>
        <p:spPr>
          <a:xfrm>
            <a:off x="1115616" y="4365104"/>
            <a:ext cx="665431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Ha vinto la fama internazionale come coautore, con William I. Thomas, dello studio "Il contadino polacco in Europa e in America" (1918-20), </a:t>
            </a:r>
          </a:p>
          <a:p>
            <a:r>
              <a:rPr lang="it-IT" sz="1600" dirty="0" smtClean="0">
                <a:latin typeface="Bodoni MT" panose="02070603080606020203" pitchFamily="18" charset="0"/>
              </a:rPr>
              <a:t>che è considerato il fondamento della moderna sociologia empirica.</a:t>
            </a:r>
            <a:endParaRPr lang="it-IT" sz="1600" dirty="0">
              <a:latin typeface="Bodoni MT" panose="02070603080606020203" pitchFamily="18" charset="0"/>
            </a:endParaRPr>
          </a:p>
        </p:txBody>
      </p:sp>
      <p:sp>
        <p:nvSpPr>
          <p:cNvPr id="12" name="CasellaDiTesto 11"/>
          <p:cNvSpPr txBox="1"/>
          <p:nvPr/>
        </p:nvSpPr>
        <p:spPr>
          <a:xfrm>
            <a:off x="1115616" y="5532353"/>
            <a:ext cx="68407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Ha anche dato importanti contributi alla teoria sociologica, introducendo termini come il coefficiente umanistico e il culturalismo.</a:t>
            </a:r>
            <a:endParaRPr lang="it-IT" sz="1600" dirty="0">
              <a:latin typeface="Bodoni MT" panose="02070603080606020203" pitchFamily="18" charset="0"/>
            </a:endParaRPr>
          </a:p>
        </p:txBody>
      </p:sp>
      <p:pic>
        <p:nvPicPr>
          <p:cNvPr id="14" name="Immagine 13" descr="https://upload.wikimedia.org/wikipedia/commons/thumb/2/20/Florian_Znaniecki.jpg/220px-Florian_Znaniecki.jpg"/>
          <p:cNvPicPr/>
          <p:nvPr/>
        </p:nvPicPr>
        <p:blipFill>
          <a:blip r:embed="rId3">
            <a:extLst>
              <a:ext uri="{28A0092B-C50C-407E-A947-70E740481C1C}">
                <a14:useLocalDpi xmlns:a14="http://schemas.microsoft.com/office/drawing/2010/main" val="0"/>
              </a:ext>
            </a:extLst>
          </a:blip>
          <a:srcRect/>
          <a:stretch>
            <a:fillRect/>
          </a:stretch>
        </p:blipFill>
        <p:spPr bwMode="auto">
          <a:xfrm>
            <a:off x="649986" y="345716"/>
            <a:ext cx="1737995" cy="2710180"/>
          </a:xfrm>
          <a:prstGeom prst="rect">
            <a:avLst/>
          </a:prstGeom>
          <a:noFill/>
          <a:ln>
            <a:noFill/>
          </a:ln>
        </p:spPr>
      </p:pic>
    </p:spTree>
    <p:custDataLst>
      <p:tags r:id="rId1"/>
    </p:custDataLst>
    <p:extLst>
      <p:ext uri="{BB962C8B-B14F-4D97-AF65-F5344CB8AC3E}">
        <p14:creationId xmlns:p14="http://schemas.microsoft.com/office/powerpoint/2010/main" val="2859225027"/>
      </p:ext>
    </p:extLst>
  </p:cSld>
  <p:clrMapOvr>
    <a:masterClrMapping/>
  </p:clrMapOvr>
  <mc:AlternateContent xmlns:mc="http://schemas.openxmlformats.org/markup-compatibility/2006" xmlns:p14="http://schemas.microsoft.com/office/powerpoint/2010/main">
    <mc:Choice Requires="p14">
      <p:transition spd="slow" p14:dur="2000" advTm="29341"/>
    </mc:Choice>
    <mc:Fallback xmlns="">
      <p:transition spd="slow" advTm="293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en-US" sz="2800" b="1" dirty="0">
                <a:latin typeface="Bodoni MT" panose="02070603080606020203" pitchFamily="18" charset="0"/>
              </a:rPr>
              <a:t>Florian </a:t>
            </a:r>
            <a:r>
              <a:rPr lang="en-US" sz="2800" b="1" dirty="0" err="1">
                <a:latin typeface="Bodoni MT" panose="02070603080606020203" pitchFamily="18" charset="0"/>
              </a:rPr>
              <a:t>Znaniecki</a:t>
            </a:r>
            <a:endParaRPr lang="it-IT" sz="2800" dirty="0">
              <a:latin typeface="Bodoni MT" panose="02070603080606020203" pitchFamily="18" charset="0"/>
            </a:endParaRPr>
          </a:p>
          <a:p>
            <a:r>
              <a:rPr lang="en-US" sz="1200" b="1" dirty="0" err="1"/>
              <a:t>Świątniki</a:t>
            </a:r>
            <a:r>
              <a:rPr lang="en-US" sz="1200" b="1" dirty="0"/>
              <a:t>, 15 </a:t>
            </a:r>
            <a:r>
              <a:rPr lang="en-US" sz="1200" b="1" dirty="0" err="1"/>
              <a:t>gennaio</a:t>
            </a:r>
            <a:r>
              <a:rPr lang="en-US" sz="1200" b="1" dirty="0"/>
              <a:t> 1882 – Champaign, 23 </a:t>
            </a:r>
            <a:r>
              <a:rPr lang="en-US" sz="1200" b="1" dirty="0" err="1"/>
              <a:t>marzo</a:t>
            </a:r>
            <a:r>
              <a:rPr lang="en-US" sz="1200" b="1" dirty="0"/>
              <a:t> 1958</a:t>
            </a:r>
            <a:endParaRPr lang="it-IT" sz="1200" b="1" dirty="0"/>
          </a:p>
        </p:txBody>
      </p:sp>
      <p:sp>
        <p:nvSpPr>
          <p:cNvPr id="3" name="Rettangolo arrotondato 2"/>
          <p:cNvSpPr/>
          <p:nvPr/>
        </p:nvSpPr>
        <p:spPr>
          <a:xfrm>
            <a:off x="2627784" y="1498381"/>
            <a:ext cx="5688632" cy="9945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Filosofo e sociologo polacco che insegnava e scriveva in Polonia e negli Stati Uniti.</a:t>
            </a:r>
            <a:endParaRPr lang="it-IT" sz="1500" dirty="0">
              <a:solidFill>
                <a:schemeClr val="tx1"/>
              </a:solidFill>
              <a:latin typeface="Bodoni MT" panose="02070603080606020203" pitchFamily="18" charset="0"/>
            </a:endParaRPr>
          </a:p>
        </p:txBody>
      </p:sp>
      <p:pic>
        <p:nvPicPr>
          <p:cNvPr id="14" name="Immagine 13" descr="https://upload.wikimedia.org/wikipedia/commons/thumb/2/20/Florian_Znaniecki.jpg/220px-Florian_Znaniecki.jpg"/>
          <p:cNvPicPr/>
          <p:nvPr/>
        </p:nvPicPr>
        <p:blipFill>
          <a:blip r:embed="rId3">
            <a:extLst>
              <a:ext uri="{28A0092B-C50C-407E-A947-70E740481C1C}">
                <a14:useLocalDpi xmlns:a14="http://schemas.microsoft.com/office/drawing/2010/main" val="0"/>
              </a:ext>
            </a:extLst>
          </a:blip>
          <a:srcRect/>
          <a:stretch>
            <a:fillRect/>
          </a:stretch>
        </p:blipFill>
        <p:spPr bwMode="auto">
          <a:xfrm>
            <a:off x="649986" y="345716"/>
            <a:ext cx="1737995" cy="2710180"/>
          </a:xfrm>
          <a:prstGeom prst="rect">
            <a:avLst/>
          </a:prstGeom>
          <a:noFill/>
          <a:ln>
            <a:noFill/>
          </a:ln>
        </p:spPr>
      </p:pic>
      <p:sp>
        <p:nvSpPr>
          <p:cNvPr id="13" name="CasellaDiTesto 12"/>
          <p:cNvSpPr txBox="1"/>
          <p:nvPr/>
        </p:nvSpPr>
        <p:spPr>
          <a:xfrm>
            <a:off x="611559" y="3212976"/>
            <a:ext cx="1440161" cy="369332"/>
          </a:xfrm>
          <a:prstGeom prst="rect">
            <a:avLst/>
          </a:prstGeom>
          <a:noFill/>
        </p:spPr>
        <p:txBody>
          <a:bodyPr wrap="square" rtlCol="0">
            <a:spAutoFit/>
          </a:bodyPr>
          <a:lstStyle/>
          <a:p>
            <a:r>
              <a:rPr lang="it-IT" dirty="0" smtClean="0">
                <a:latin typeface="Bodoni MT" panose="02070603080606020203" pitchFamily="18" charset="0"/>
              </a:rPr>
              <a:t>Bibliografia</a:t>
            </a:r>
            <a:endParaRPr lang="it-IT" dirty="0">
              <a:latin typeface="Bodoni MT" panose="02070603080606020203" pitchFamily="18" charset="0"/>
            </a:endParaRPr>
          </a:p>
        </p:txBody>
      </p:sp>
      <p:sp>
        <p:nvSpPr>
          <p:cNvPr id="15" name="CasellaDiTesto 14"/>
          <p:cNvSpPr txBox="1"/>
          <p:nvPr/>
        </p:nvSpPr>
        <p:spPr>
          <a:xfrm>
            <a:off x="467544" y="3717032"/>
            <a:ext cx="4608512" cy="2462213"/>
          </a:xfrm>
          <a:prstGeom prst="rect">
            <a:avLst/>
          </a:prstGeom>
          <a:noFill/>
        </p:spPr>
        <p:txBody>
          <a:bodyPr wrap="square" rtlCol="0">
            <a:spAutoFit/>
          </a:bodyPr>
          <a:lstStyle/>
          <a:p>
            <a:r>
              <a:rPr lang="en-US" sz="1400" i="1" dirty="0" smtClean="0">
                <a:latin typeface="Bodoni MT" panose="02070603080606020203" pitchFamily="18" charset="0"/>
              </a:rPr>
              <a:t>- Cultural Reality, Chicago, 1919.</a:t>
            </a:r>
          </a:p>
          <a:p>
            <a:r>
              <a:rPr lang="en-US" sz="1400" i="1" dirty="0" smtClean="0">
                <a:latin typeface="Bodoni MT" panose="02070603080606020203" pitchFamily="18" charset="0"/>
              </a:rPr>
              <a:t>- The Laws of Social Psychology, Warsaw, 1926.</a:t>
            </a:r>
          </a:p>
          <a:p>
            <a:r>
              <a:rPr lang="en-US" sz="1400" i="1" dirty="0" smtClean="0">
                <a:latin typeface="Bodoni MT" panose="02070603080606020203" pitchFamily="18" charset="0"/>
              </a:rPr>
              <a:t>- The Method of Sociology, New York, 1934.</a:t>
            </a:r>
          </a:p>
          <a:p>
            <a:r>
              <a:rPr lang="en-US" sz="1400" i="1" dirty="0" smtClean="0">
                <a:latin typeface="Bodoni MT" panose="02070603080606020203" pitchFamily="18" charset="0"/>
              </a:rPr>
              <a:t>- Social Actions, New York 1936.</a:t>
            </a:r>
          </a:p>
          <a:p>
            <a:r>
              <a:rPr lang="en-US" sz="1400" i="1" dirty="0" smtClean="0">
                <a:latin typeface="Bodoni MT" panose="02070603080606020203" pitchFamily="18" charset="0"/>
              </a:rPr>
              <a:t>- The Social Role of the Man of Knowledge, New York, 1940.</a:t>
            </a:r>
          </a:p>
          <a:p>
            <a:r>
              <a:rPr lang="en-US" sz="1400" i="1" dirty="0" smtClean="0">
                <a:latin typeface="Bodoni MT" panose="02070603080606020203" pitchFamily="18" charset="0"/>
              </a:rPr>
              <a:t>- Cultural Sciences: Their Origin and Development, </a:t>
            </a:r>
          </a:p>
          <a:p>
            <a:r>
              <a:rPr lang="en-US" sz="1400" i="1" dirty="0" smtClean="0">
                <a:latin typeface="Bodoni MT" panose="02070603080606020203" pitchFamily="18" charset="0"/>
              </a:rPr>
              <a:t>	Urbana, 1952.</a:t>
            </a:r>
          </a:p>
          <a:p>
            <a:r>
              <a:rPr lang="en-US" sz="1400" i="1" dirty="0" smtClean="0">
                <a:latin typeface="Bodoni MT" panose="02070603080606020203" pitchFamily="18" charset="0"/>
              </a:rPr>
              <a:t>- Modern Nationalities, Urbana, 1952.</a:t>
            </a:r>
          </a:p>
          <a:p>
            <a:r>
              <a:rPr lang="en-US" sz="1400" i="1" dirty="0" smtClean="0">
                <a:latin typeface="Bodoni MT" panose="02070603080606020203" pitchFamily="18" charset="0"/>
              </a:rPr>
              <a:t>- Social Relations and Social Roles: The Unfinished 	Systematic Sociology, San Francisco, 1965</a:t>
            </a:r>
          </a:p>
          <a:p>
            <a:r>
              <a:rPr lang="en-US" sz="1400" i="1" dirty="0" smtClean="0">
                <a:latin typeface="Bodoni MT" panose="02070603080606020203" pitchFamily="18" charset="0"/>
              </a:rPr>
              <a:t>- The Social Role of the University Student, </a:t>
            </a:r>
            <a:r>
              <a:rPr lang="en-US" sz="1400" i="1" dirty="0" err="1" smtClean="0">
                <a:latin typeface="Bodoni MT" panose="02070603080606020203" pitchFamily="18" charset="0"/>
              </a:rPr>
              <a:t>Poznań</a:t>
            </a:r>
            <a:r>
              <a:rPr lang="en-US" sz="1400" i="1" dirty="0" smtClean="0">
                <a:latin typeface="Bodoni MT" panose="02070603080606020203" pitchFamily="18" charset="0"/>
              </a:rPr>
              <a:t>, 1994.</a:t>
            </a:r>
            <a:endParaRPr lang="it-IT" sz="1400" dirty="0">
              <a:latin typeface="Bodoni MT" panose="02070603080606020203" pitchFamily="18" charset="0"/>
            </a:endParaRPr>
          </a:p>
        </p:txBody>
      </p:sp>
      <p:pic>
        <p:nvPicPr>
          <p:cNvPr id="4098" name="Picture 2" descr="https://upload.wikimedia.org/wikipedia/commons/a/a0/Znaniecki_1918_the_polish_peasant_in_europe_and_america_co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620391"/>
            <a:ext cx="2608202" cy="41771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96096682"/>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en-US" sz="2800" b="1" dirty="0">
                <a:latin typeface="Bodoni MT" panose="02070603080606020203" pitchFamily="18" charset="0"/>
              </a:rPr>
              <a:t>Florian </a:t>
            </a:r>
            <a:r>
              <a:rPr lang="en-US" sz="2800" b="1" dirty="0" err="1">
                <a:latin typeface="Bodoni MT" panose="02070603080606020203" pitchFamily="18" charset="0"/>
              </a:rPr>
              <a:t>Znaniecki</a:t>
            </a:r>
            <a:endParaRPr lang="it-IT" sz="2800" dirty="0">
              <a:latin typeface="Bodoni MT" panose="02070603080606020203" pitchFamily="18" charset="0"/>
            </a:endParaRPr>
          </a:p>
          <a:p>
            <a:r>
              <a:rPr lang="en-US" sz="1200" b="1" dirty="0" err="1"/>
              <a:t>Świątniki</a:t>
            </a:r>
            <a:r>
              <a:rPr lang="en-US" sz="1200" b="1" dirty="0"/>
              <a:t>, 15 </a:t>
            </a:r>
            <a:r>
              <a:rPr lang="en-US" sz="1200" b="1" dirty="0" err="1"/>
              <a:t>gennaio</a:t>
            </a:r>
            <a:r>
              <a:rPr lang="en-US" sz="1200" b="1" dirty="0"/>
              <a:t> 1882 – Champaign, 23 </a:t>
            </a:r>
            <a:r>
              <a:rPr lang="en-US" sz="1200" b="1" dirty="0" err="1"/>
              <a:t>marzo</a:t>
            </a:r>
            <a:r>
              <a:rPr lang="en-US" sz="1200" b="1" dirty="0"/>
              <a:t> 1958</a:t>
            </a:r>
            <a:endParaRPr lang="it-IT" sz="1200" b="1" dirty="0"/>
          </a:p>
        </p:txBody>
      </p:sp>
      <p:sp>
        <p:nvSpPr>
          <p:cNvPr id="3" name="Rettangolo arrotondato 2"/>
          <p:cNvSpPr/>
          <p:nvPr/>
        </p:nvSpPr>
        <p:spPr>
          <a:xfrm>
            <a:off x="2627784" y="1498381"/>
            <a:ext cx="5688632" cy="9945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Filosofo e sociologo polacco che insegnava e scriveva in Polonia e negli Stati Uniti.</a:t>
            </a:r>
            <a:endParaRPr lang="it-IT" sz="1500" dirty="0">
              <a:solidFill>
                <a:schemeClr val="tx1"/>
              </a:solidFill>
              <a:latin typeface="Bodoni MT" panose="02070603080606020203" pitchFamily="18" charset="0"/>
            </a:endParaRPr>
          </a:p>
        </p:txBody>
      </p:sp>
      <p:pic>
        <p:nvPicPr>
          <p:cNvPr id="14" name="Immagine 13" descr="https://upload.wikimedia.org/wikipedia/commons/thumb/2/20/Florian_Znaniecki.jpg/220px-Florian_Znaniecki.jpg"/>
          <p:cNvPicPr/>
          <p:nvPr/>
        </p:nvPicPr>
        <p:blipFill>
          <a:blip r:embed="rId3">
            <a:extLst>
              <a:ext uri="{28A0092B-C50C-407E-A947-70E740481C1C}">
                <a14:useLocalDpi xmlns:a14="http://schemas.microsoft.com/office/drawing/2010/main" val="0"/>
              </a:ext>
            </a:extLst>
          </a:blip>
          <a:srcRect/>
          <a:stretch>
            <a:fillRect/>
          </a:stretch>
        </p:blipFill>
        <p:spPr bwMode="auto">
          <a:xfrm>
            <a:off x="649986" y="345716"/>
            <a:ext cx="1737995" cy="2710180"/>
          </a:xfrm>
          <a:prstGeom prst="rect">
            <a:avLst/>
          </a:prstGeom>
          <a:noFill/>
          <a:ln>
            <a:noFill/>
          </a:ln>
        </p:spPr>
      </p:pic>
      <p:pic>
        <p:nvPicPr>
          <p:cNvPr id="4098" name="Picture 2" descr="https://upload.wikimedia.org/wikipedia/commons/a/a0/Znaniecki_1918_the_polish_peasant_in_europe_and_america_cov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085368"/>
            <a:ext cx="2203246" cy="352860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isultati immagini per Cultural Reality Znaniec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5377" y="3268947"/>
            <a:ext cx="2107363" cy="334502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isultati immagini per Modern Nationalities Znanieck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5" y="3268949"/>
            <a:ext cx="2232248" cy="33450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9705397"/>
      </p:ext>
    </p:extLst>
  </p:cSld>
  <p:clrMapOvr>
    <a:masterClrMapping/>
  </p:clrMapOvr>
  <mc:AlternateContent xmlns:mc="http://schemas.openxmlformats.org/markup-compatibility/2006" xmlns:p14="http://schemas.microsoft.com/office/powerpoint/2010/main">
    <mc:Choice Requires="p14">
      <p:transition spd="slow" p14:dur="2000" advTm="8940"/>
    </mc:Choice>
    <mc:Fallback xmlns="">
      <p:transition spd="slow" advTm="89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de-DE" sz="2800" dirty="0">
                <a:latin typeface="Bodoni MT" panose="02070603080606020203" pitchFamily="18" charset="0"/>
              </a:rPr>
              <a:t>Clifford Robe Shaw</a:t>
            </a:r>
          </a:p>
          <a:p>
            <a:r>
              <a:rPr lang="en-US" sz="1200" b="1" dirty="0" smtClean="0"/>
              <a:t>* 1895 in Luray, Indiana; † 1957</a:t>
            </a:r>
            <a:endParaRPr lang="it-IT" sz="1200" b="1" dirty="0"/>
          </a:p>
        </p:txBody>
      </p:sp>
      <p:sp>
        <p:nvSpPr>
          <p:cNvPr id="3" name="Rettangolo arrotondato 2"/>
          <p:cNvSpPr/>
          <p:nvPr/>
        </p:nvSpPr>
        <p:spPr>
          <a:xfrm>
            <a:off x="2627784" y="1498381"/>
            <a:ext cx="5688632" cy="122678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Shaw è cresciuto come figlio di un contadino in una piccola comunità agricola dell'Indiana. </a:t>
            </a:r>
          </a:p>
          <a:p>
            <a:pPr algn="ctr"/>
            <a:r>
              <a:rPr lang="it-IT" sz="1500" dirty="0" smtClean="0">
                <a:solidFill>
                  <a:schemeClr val="tx1"/>
                </a:solidFill>
                <a:latin typeface="Bodoni MT" panose="02070603080606020203" pitchFamily="18" charset="0"/>
              </a:rPr>
              <a:t>Inizialmente ha studiato per diventare un ecclesiastico, ma poi, </a:t>
            </a:r>
          </a:p>
          <a:p>
            <a:pPr algn="ctr"/>
            <a:r>
              <a:rPr lang="it-IT" sz="1500" dirty="0" smtClean="0">
                <a:solidFill>
                  <a:schemeClr val="tx1"/>
                </a:solidFill>
                <a:latin typeface="Bodoni MT" panose="02070603080606020203" pitchFamily="18" charset="0"/>
              </a:rPr>
              <a:t>dopo aver completato il servizio militare nel 1918,</a:t>
            </a:r>
          </a:p>
          <a:p>
            <a:pPr algn="ctr"/>
            <a:r>
              <a:rPr lang="it-IT" sz="1500" dirty="0" smtClean="0">
                <a:solidFill>
                  <a:schemeClr val="tx1"/>
                </a:solidFill>
                <a:latin typeface="Bodoni MT" panose="02070603080606020203" pitchFamily="18" charset="0"/>
              </a:rPr>
              <a:t> si è rivolto alla sociologia e ha studiato all'Università di Chicago.</a:t>
            </a:r>
            <a:endParaRPr lang="it-IT" sz="1500" dirty="0">
              <a:solidFill>
                <a:schemeClr val="tx1"/>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44220" y="3501008"/>
            <a:ext cx="668095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È noto per aver scritto The Jack-Roller nel 1930: Una storia del ragazzo delinquente, una monografia su un criminale americano di origine polacca, uno studio fondatore con il suo contenuto e metodo, basato su interviste e un approccio esistenziale, </a:t>
            </a:r>
            <a:r>
              <a:rPr lang="it-IT" sz="1600" dirty="0" err="1" smtClean="0">
                <a:latin typeface="Bodoni MT" panose="02070603080606020203" pitchFamily="18" charset="0"/>
              </a:rPr>
              <a:t>etnobiografico</a:t>
            </a:r>
            <a:r>
              <a:rPr lang="it-IT" sz="1600" dirty="0" smtClean="0">
                <a:latin typeface="Bodoni MT" panose="02070603080606020203" pitchFamily="18" charset="0"/>
              </a:rPr>
              <a:t>. </a:t>
            </a:r>
            <a:endParaRPr lang="it-IT" sz="1600" dirty="0">
              <a:latin typeface="Bodoni MT" panose="02070603080606020203" pitchFamily="18" charset="0"/>
            </a:endParaRPr>
          </a:p>
        </p:txBody>
      </p:sp>
      <p:sp>
        <p:nvSpPr>
          <p:cNvPr id="11" name="CasellaDiTesto 10"/>
          <p:cNvSpPr txBox="1"/>
          <p:nvPr/>
        </p:nvSpPr>
        <p:spPr>
          <a:xfrm>
            <a:off x="1134355" y="4911272"/>
            <a:ext cx="665431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Ha fondato il Chicago Area Project e ha diretto </a:t>
            </a:r>
            <a:r>
              <a:rPr lang="en-US" sz="1600" dirty="0" err="1" smtClean="0">
                <a:latin typeface="Bodoni MT" panose="02070603080606020203" pitchFamily="18" charset="0"/>
              </a:rPr>
              <a:t>l'Institute</a:t>
            </a:r>
            <a:r>
              <a:rPr lang="en-US" sz="1600" dirty="0" smtClean="0">
                <a:latin typeface="Bodoni MT" panose="02070603080606020203" pitchFamily="18" charset="0"/>
              </a:rPr>
              <a:t> of Juvenile Research </a:t>
            </a:r>
            <a:r>
              <a:rPr lang="en-US" sz="1600" dirty="0" err="1" smtClean="0">
                <a:latin typeface="Bodoni MT" panose="02070603080606020203" pitchFamily="18" charset="0"/>
              </a:rPr>
              <a:t>negli</a:t>
            </a:r>
            <a:r>
              <a:rPr lang="en-US" sz="1600" dirty="0" smtClean="0">
                <a:latin typeface="Bodoni MT" panose="02070603080606020203" pitchFamily="18" charset="0"/>
              </a:rPr>
              <a:t> </a:t>
            </a:r>
            <a:r>
              <a:rPr lang="en-US" sz="1600" dirty="0" err="1" smtClean="0">
                <a:latin typeface="Bodoni MT" panose="02070603080606020203" pitchFamily="18" charset="0"/>
              </a:rPr>
              <a:t>anni</a:t>
            </a:r>
            <a:r>
              <a:rPr lang="en-US" sz="1600" dirty="0" smtClean="0">
                <a:latin typeface="Bodoni MT" panose="02070603080606020203" pitchFamily="18" charset="0"/>
              </a:rPr>
              <a:t> 1950.</a:t>
            </a:r>
            <a:endParaRPr lang="it-IT" sz="1600" dirty="0">
              <a:latin typeface="Bodoni MT" panose="02070603080606020203" pitchFamily="18" charset="0"/>
            </a:endParaRPr>
          </a:p>
        </p:txBody>
      </p:sp>
      <p:sp>
        <p:nvSpPr>
          <p:cNvPr id="12" name="CasellaDiTesto 11"/>
          <p:cNvSpPr txBox="1"/>
          <p:nvPr/>
        </p:nvSpPr>
        <p:spPr>
          <a:xfrm>
            <a:off x="1127453" y="5870907"/>
            <a:ext cx="6840760"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È considerato un precursore della criminologia</a:t>
            </a:r>
            <a:endParaRPr lang="it-IT" sz="1600" dirty="0">
              <a:latin typeface="Bodoni MT" panose="02070603080606020203" pitchFamily="18" charset="0"/>
            </a:endParaRPr>
          </a:p>
        </p:txBody>
      </p:sp>
      <p:pic>
        <p:nvPicPr>
          <p:cNvPr id="7170"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1798793" cy="224849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93267954"/>
      </p:ext>
    </p:extLst>
  </p:cSld>
  <p:clrMapOvr>
    <a:masterClrMapping/>
  </p:clrMapOvr>
  <mc:AlternateContent xmlns:mc="http://schemas.openxmlformats.org/markup-compatibility/2006" xmlns:p14="http://schemas.microsoft.com/office/powerpoint/2010/main">
    <mc:Choice Requires="p14">
      <p:transition spd="slow" p14:dur="2000" advTm="24467"/>
    </mc:Choice>
    <mc:Fallback xmlns="">
      <p:transition spd="slow" advTm="244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de-DE" sz="2800" dirty="0">
                <a:latin typeface="Bodoni MT" panose="02070603080606020203" pitchFamily="18" charset="0"/>
              </a:rPr>
              <a:t>Clifford Robe Shaw</a:t>
            </a:r>
          </a:p>
          <a:p>
            <a:r>
              <a:rPr lang="en-US" sz="1200" b="1" dirty="0" smtClean="0"/>
              <a:t>* 1895 in Luray, Indiana; † 1957</a:t>
            </a:r>
            <a:endParaRPr lang="it-IT" sz="1200" b="1" dirty="0"/>
          </a:p>
        </p:txBody>
      </p:sp>
      <p:sp>
        <p:nvSpPr>
          <p:cNvPr id="3" name="Rettangolo arrotondato 2"/>
          <p:cNvSpPr/>
          <p:nvPr/>
        </p:nvSpPr>
        <p:spPr>
          <a:xfrm>
            <a:off x="2627784" y="1498381"/>
            <a:ext cx="5688632" cy="122678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smtClean="0">
                <a:solidFill>
                  <a:schemeClr val="tx1"/>
                </a:solidFill>
                <a:latin typeface="Bodoni MT" panose="02070603080606020203" pitchFamily="18" charset="0"/>
              </a:rPr>
              <a:t>Shaw è cresciuto come figlio di un contadino in una piccola comunità agricola dell'Indiana. </a:t>
            </a:r>
          </a:p>
          <a:p>
            <a:pPr algn="ctr"/>
            <a:r>
              <a:rPr lang="it-IT" sz="1500" dirty="0" smtClean="0">
                <a:solidFill>
                  <a:schemeClr val="tx1"/>
                </a:solidFill>
                <a:latin typeface="Bodoni MT" panose="02070603080606020203" pitchFamily="18" charset="0"/>
              </a:rPr>
              <a:t>Inizialmente ha studiato per diventare un ecclesiastico, ma poi, </a:t>
            </a:r>
          </a:p>
          <a:p>
            <a:pPr algn="ctr"/>
            <a:r>
              <a:rPr lang="it-IT" sz="1500" dirty="0" smtClean="0">
                <a:solidFill>
                  <a:schemeClr val="tx1"/>
                </a:solidFill>
                <a:latin typeface="Bodoni MT" panose="02070603080606020203" pitchFamily="18" charset="0"/>
              </a:rPr>
              <a:t>dopo aver completato il servizio militare nel 1918,</a:t>
            </a:r>
          </a:p>
          <a:p>
            <a:pPr algn="ctr"/>
            <a:r>
              <a:rPr lang="it-IT" sz="1500" dirty="0" smtClean="0">
                <a:solidFill>
                  <a:schemeClr val="tx1"/>
                </a:solidFill>
                <a:latin typeface="Bodoni MT" panose="02070603080606020203" pitchFamily="18" charset="0"/>
              </a:rPr>
              <a:t> si è rivolto alla sociologia e ha studiato all'Università di Chicago.</a:t>
            </a:r>
            <a:endParaRPr lang="it-IT" sz="1500" dirty="0">
              <a:solidFill>
                <a:schemeClr val="tx1"/>
              </a:solidFill>
              <a:latin typeface="Bodoni MT" panose="02070603080606020203" pitchFamily="18" charset="0"/>
            </a:endParaRPr>
          </a:p>
        </p:txBody>
      </p:sp>
      <p:pic>
        <p:nvPicPr>
          <p:cNvPr id="7170"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1798793" cy="2248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isultati immagini per Clifford Robe Shaw The Jack-Roll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2982854"/>
            <a:ext cx="2430368" cy="364421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isultati immagini per Delinquency Areas. A Study of the Geographic Distribution of School Truan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2968756"/>
            <a:ext cx="2308756" cy="36724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46596"/>
      </p:ext>
    </p:extLst>
  </p:cSld>
  <p:clrMapOvr>
    <a:masterClrMapping/>
  </p:clrMapOvr>
  <mc:AlternateContent xmlns:mc="http://schemas.openxmlformats.org/markup-compatibility/2006" xmlns:p14="http://schemas.microsoft.com/office/powerpoint/2010/main">
    <mc:Choice Requires="p14">
      <p:transition spd="slow" p14:dur="2000" advTm="10828"/>
    </mc:Choice>
    <mc:Fallback xmlns="">
      <p:transition spd="slow" advTm="108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wipe(down)">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5256584" cy="707886"/>
          </a:xfrm>
          <a:prstGeom prst="rect">
            <a:avLst/>
          </a:prstGeom>
          <a:noFill/>
        </p:spPr>
        <p:txBody>
          <a:bodyPr wrap="square" rtlCol="0">
            <a:spAutoFit/>
          </a:bodyPr>
          <a:lstStyle/>
          <a:p>
            <a:r>
              <a:rPr lang="it-IT" sz="2800" b="1" dirty="0" err="1">
                <a:latin typeface="Bodoni MT" panose="02070603080606020203" pitchFamily="18" charset="0"/>
              </a:rPr>
              <a:t>Erving</a:t>
            </a:r>
            <a:r>
              <a:rPr lang="it-IT" sz="2800" b="1" dirty="0">
                <a:latin typeface="Bodoni MT" panose="02070603080606020203" pitchFamily="18" charset="0"/>
              </a:rPr>
              <a:t> </a:t>
            </a:r>
            <a:r>
              <a:rPr lang="it-IT" sz="2800" b="1" dirty="0" err="1">
                <a:latin typeface="Bodoni MT" panose="02070603080606020203" pitchFamily="18" charset="0"/>
              </a:rPr>
              <a:t>Goffman</a:t>
            </a:r>
            <a:endParaRPr lang="it-IT" sz="2800" dirty="0">
              <a:latin typeface="Bodoni MT" panose="02070603080606020203" pitchFamily="18" charset="0"/>
            </a:endParaRPr>
          </a:p>
          <a:p>
            <a:r>
              <a:rPr lang="it-IT" sz="1200" dirty="0"/>
              <a:t>(</a:t>
            </a:r>
            <a:r>
              <a:rPr lang="it-IT" sz="1200" dirty="0" err="1"/>
              <a:t>Mannville</a:t>
            </a:r>
            <a:r>
              <a:rPr lang="it-IT" sz="1200" dirty="0"/>
              <a:t>, 11 giugno 1922 – Filadelfia, 19 novembre 1982</a:t>
            </a:r>
            <a:r>
              <a:rPr lang="it-IT" sz="1200" dirty="0" smtClean="0"/>
              <a:t>)</a:t>
            </a:r>
            <a:endParaRPr lang="it-IT" sz="1200" dirty="0"/>
          </a:p>
        </p:txBody>
      </p:sp>
      <p:sp>
        <p:nvSpPr>
          <p:cNvPr id="3" name="Rettangolo arrotondato 2"/>
          <p:cNvSpPr/>
          <p:nvPr/>
        </p:nvSpPr>
        <p:spPr>
          <a:xfrm>
            <a:off x="2627784" y="1498380"/>
            <a:ext cx="5688632" cy="13545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solidFill>
                <a:schemeClr val="tx1"/>
              </a:solidFill>
              <a:latin typeface="Bodoni MT" panose="02070603080606020203" pitchFamily="18" charset="0"/>
            </a:endParaRPr>
          </a:p>
          <a:p>
            <a:pPr algn="ct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a:t>
            </a:r>
            <a:r>
              <a:rPr lang="it-IT" sz="1500" i="1" dirty="0">
                <a:solidFill>
                  <a:schemeClr val="tx1"/>
                </a:solidFill>
                <a:latin typeface="Bodoni MT" panose="02070603080606020203" pitchFamily="18" charset="0"/>
              </a:rPr>
              <a:t>Posso solo suggerire che chi vuole combattere la falsa coscienza e destare la gente ai suoi veri interessi ha molto da fare, perché il </a:t>
            </a:r>
            <a:r>
              <a:rPr lang="it-IT" sz="1500" i="1" dirty="0" smtClean="0">
                <a:solidFill>
                  <a:schemeClr val="tx1"/>
                </a:solidFill>
                <a:latin typeface="Bodoni MT" panose="02070603080606020203" pitchFamily="18" charset="0"/>
              </a:rPr>
              <a:t>sonno</a:t>
            </a:r>
          </a:p>
          <a:p>
            <a:pPr algn="ctr"/>
            <a:r>
              <a:rPr lang="it-IT" sz="1500" i="1" dirty="0" smtClean="0">
                <a:solidFill>
                  <a:schemeClr val="tx1"/>
                </a:solidFill>
                <a:latin typeface="Bodoni MT" panose="02070603080606020203" pitchFamily="18" charset="0"/>
              </a:rPr>
              <a:t> </a:t>
            </a:r>
            <a:r>
              <a:rPr lang="it-IT" sz="1500" i="1" dirty="0">
                <a:solidFill>
                  <a:schemeClr val="tx1"/>
                </a:solidFill>
                <a:latin typeface="Bodoni MT" panose="02070603080606020203" pitchFamily="18" charset="0"/>
              </a:rPr>
              <a:t>è molto profondo. Ed io non intendo fornire una ninna-nanna, </a:t>
            </a: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ma </a:t>
            </a:r>
            <a:r>
              <a:rPr lang="it-IT" sz="1500" i="1" dirty="0">
                <a:solidFill>
                  <a:schemeClr val="tx1"/>
                </a:solidFill>
                <a:latin typeface="Bodoni MT" panose="02070603080606020203" pitchFamily="18" charset="0"/>
              </a:rPr>
              <a:t>semplicemente entrare furtivamente </a:t>
            </a: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e </a:t>
            </a:r>
            <a:r>
              <a:rPr lang="it-IT" sz="1500" i="1" dirty="0">
                <a:solidFill>
                  <a:schemeClr val="tx1"/>
                </a:solidFill>
                <a:latin typeface="Bodoni MT" panose="02070603080606020203" pitchFamily="18" charset="0"/>
              </a:rPr>
              <a:t>osservare il modo in cui la gente russa.» </a:t>
            </a:r>
          </a:p>
          <a:p>
            <a:pPr algn="ctr"/>
            <a:r>
              <a:rPr lang="it-IT" sz="1500" dirty="0">
                <a:solidFill>
                  <a:schemeClr val="tx1"/>
                </a:solidFill>
                <a:latin typeface="Bodoni MT" panose="02070603080606020203" pitchFamily="18" charset="0"/>
              </a:rPr>
              <a:t> </a:t>
            </a:r>
          </a:p>
          <a:p>
            <a:pPr algn="ctr"/>
            <a:endParaRPr lang="it-IT" sz="1500" dirty="0">
              <a:solidFill>
                <a:schemeClr val="tx1"/>
              </a:solidFill>
              <a:latin typeface="Bodoni MT" panose="02070603080606020203" pitchFamily="18" charset="0"/>
            </a:endParaRPr>
          </a:p>
        </p:txBody>
      </p:sp>
      <p:sp>
        <p:nvSpPr>
          <p:cNvPr id="9" name="Parentesi graffa aperta 8"/>
          <p:cNvSpPr/>
          <p:nvPr/>
        </p:nvSpPr>
        <p:spPr>
          <a:xfrm>
            <a:off x="334857" y="3140968"/>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err="1">
                <a:latin typeface="Bodoni MT" panose="02070603080606020203" pitchFamily="18" charset="0"/>
              </a:rPr>
              <a:t>Goffman</a:t>
            </a:r>
            <a:r>
              <a:rPr lang="it-IT" sz="1600" dirty="0">
                <a:latin typeface="Bodoni MT" panose="02070603080606020203" pitchFamily="18" charset="0"/>
              </a:rPr>
              <a:t> </a:t>
            </a:r>
            <a:r>
              <a:rPr lang="it-IT" sz="1600" dirty="0" smtClean="0">
                <a:latin typeface="Bodoni MT" panose="02070603080606020203" pitchFamily="18" charset="0"/>
              </a:rPr>
              <a:t>parla di </a:t>
            </a:r>
            <a:r>
              <a:rPr lang="it-IT" sz="1600" b="1" i="1" u="sng" dirty="0" smtClean="0">
                <a:latin typeface="Bodoni MT" panose="02070603080606020203" pitchFamily="18" charset="0"/>
              </a:rPr>
              <a:t>stigmatizzazione</a:t>
            </a:r>
            <a:r>
              <a:rPr lang="it-IT" sz="1600" dirty="0" smtClean="0">
                <a:latin typeface="Bodoni MT" panose="02070603080606020203" pitchFamily="18" charset="0"/>
              </a:rPr>
              <a:t>, ovvero un </a:t>
            </a:r>
            <a:r>
              <a:rPr lang="it-IT" sz="1600" dirty="0">
                <a:latin typeface="Bodoni MT" panose="02070603080606020203" pitchFamily="18" charset="0"/>
              </a:rPr>
              <a:t>atto è considerato deviante in quanto viene </a:t>
            </a:r>
            <a:r>
              <a:rPr lang="it-IT" sz="1600" dirty="0" smtClean="0">
                <a:latin typeface="Bodoni MT" panose="02070603080606020203" pitchFamily="18" charset="0"/>
              </a:rPr>
              <a:t>stigmatizzato (</a:t>
            </a:r>
            <a:r>
              <a:rPr lang="it-IT" sz="1600" dirty="0">
                <a:latin typeface="Bodoni MT" panose="02070603080606020203" pitchFamily="18" charset="0"/>
              </a:rPr>
              <a:t>disapprovato con fermezza) non solo </a:t>
            </a:r>
            <a:r>
              <a:rPr lang="it-IT" sz="1600" dirty="0" smtClean="0">
                <a:latin typeface="Bodoni MT" panose="02070603080606020203" pitchFamily="18" charset="0"/>
              </a:rPr>
              <a:t>perché </a:t>
            </a:r>
            <a:r>
              <a:rPr lang="it-IT" sz="1600" dirty="0">
                <a:latin typeface="Bodoni MT" panose="02070603080606020203" pitchFamily="18" charset="0"/>
              </a:rPr>
              <a:t>è trasgressione di una norma giuridica ma anche </a:t>
            </a:r>
            <a:r>
              <a:rPr lang="it-IT" sz="1600" dirty="0" smtClean="0">
                <a:latin typeface="Bodoni MT" panose="02070603080606020203" pitchFamily="18" charset="0"/>
              </a:rPr>
              <a:t>perché </a:t>
            </a:r>
            <a:r>
              <a:rPr lang="it-IT" sz="1600" dirty="0">
                <a:latin typeface="Bodoni MT" panose="02070603080606020203" pitchFamily="18" charset="0"/>
              </a:rPr>
              <a:t>viene poco condivisa dai membri della società </a:t>
            </a:r>
          </a:p>
        </p:txBody>
      </p:sp>
      <p:sp>
        <p:nvSpPr>
          <p:cNvPr id="11" name="CasellaDiTesto 10"/>
          <p:cNvSpPr txBox="1"/>
          <p:nvPr/>
        </p:nvSpPr>
        <p:spPr>
          <a:xfrm>
            <a:off x="1127453" y="4495773"/>
            <a:ext cx="665431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a:latin typeface="Bodoni MT" panose="02070603080606020203" pitchFamily="18" charset="0"/>
              </a:rPr>
              <a:t>Il principale contributo di </a:t>
            </a:r>
            <a:r>
              <a:rPr lang="it-IT" sz="1600" dirty="0" err="1">
                <a:latin typeface="Bodoni MT" panose="02070603080606020203" pitchFamily="18" charset="0"/>
              </a:rPr>
              <a:t>Goffman</a:t>
            </a:r>
            <a:r>
              <a:rPr lang="it-IT" sz="1600" dirty="0">
                <a:latin typeface="Bodoni MT" panose="02070603080606020203" pitchFamily="18" charset="0"/>
              </a:rPr>
              <a:t> alla teoria sociale è la sua formulazione dell'</a:t>
            </a:r>
            <a:r>
              <a:rPr lang="it-IT" sz="1600" b="1" i="1" u="sng" dirty="0">
                <a:latin typeface="Bodoni MT" panose="02070603080606020203" pitchFamily="18" charset="0"/>
              </a:rPr>
              <a:t>interazione simbolica </a:t>
            </a:r>
            <a:r>
              <a:rPr lang="it-IT" sz="1600" dirty="0">
                <a:latin typeface="Bodoni MT" panose="02070603080606020203" pitchFamily="18" charset="0"/>
              </a:rPr>
              <a:t>nel suo </a:t>
            </a:r>
            <a:r>
              <a:rPr lang="it-IT" sz="1600" dirty="0" smtClean="0">
                <a:latin typeface="Bodoni MT" panose="02070603080606020203" pitchFamily="18" charset="0"/>
              </a:rPr>
              <a:t>saggio «</a:t>
            </a:r>
            <a:r>
              <a:rPr lang="it-IT" sz="1600" i="1" dirty="0" smtClean="0">
                <a:latin typeface="Bodoni MT" panose="02070603080606020203" pitchFamily="18" charset="0"/>
              </a:rPr>
              <a:t>La </a:t>
            </a:r>
            <a:r>
              <a:rPr lang="it-IT" sz="1600" i="1" dirty="0">
                <a:latin typeface="Bodoni MT" panose="02070603080606020203" pitchFamily="18" charset="0"/>
              </a:rPr>
              <a:t>vita quotidiana come </a:t>
            </a:r>
            <a:r>
              <a:rPr lang="it-IT" sz="1600" i="1" dirty="0" smtClean="0">
                <a:latin typeface="Bodoni MT" panose="02070603080606020203" pitchFamily="18" charset="0"/>
              </a:rPr>
              <a:t>rappresentazione</a:t>
            </a:r>
            <a:r>
              <a:rPr lang="it-IT" sz="1600" dirty="0" smtClean="0">
                <a:latin typeface="Bodoni MT" panose="02070603080606020203" pitchFamily="18" charset="0"/>
              </a:rPr>
              <a:t>»</a:t>
            </a:r>
            <a:endParaRPr lang="it-IT" sz="1600" dirty="0">
              <a:latin typeface="Bodoni MT" panose="02070603080606020203" pitchFamily="18" charset="0"/>
            </a:endParaRPr>
          </a:p>
        </p:txBody>
      </p:sp>
      <p:sp>
        <p:nvSpPr>
          <p:cNvPr id="12" name="CasellaDiTesto 11"/>
          <p:cNvSpPr txBox="1"/>
          <p:nvPr/>
        </p:nvSpPr>
        <p:spPr>
          <a:xfrm>
            <a:off x="1115616" y="5532353"/>
            <a:ext cx="68407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b="1" i="1" dirty="0" smtClean="0">
                <a:latin typeface="Bodoni MT" panose="02070603080606020203" pitchFamily="18" charset="0"/>
              </a:rPr>
              <a:t>La vita quotidiana come rappresentazione </a:t>
            </a:r>
            <a:r>
              <a:rPr lang="it-IT" sz="1600" dirty="0" smtClean="0">
                <a:latin typeface="Bodoni MT" panose="02070603080606020203" pitchFamily="18" charset="0"/>
              </a:rPr>
              <a:t>è un libro di </a:t>
            </a:r>
            <a:r>
              <a:rPr lang="it-IT" sz="1600" i="1" u="sng" dirty="0" err="1" smtClean="0">
                <a:latin typeface="Bodoni MT" panose="02070603080606020203" pitchFamily="18" charset="0"/>
              </a:rPr>
              <a:t>pre</a:t>
            </a:r>
            <a:r>
              <a:rPr lang="it-IT" sz="1600" i="1" u="sng" dirty="0" smtClean="0">
                <a:latin typeface="Bodoni MT" panose="02070603080606020203" pitchFamily="18" charset="0"/>
              </a:rPr>
              <a:t>-sociologia</a:t>
            </a:r>
            <a:r>
              <a:rPr lang="it-IT" sz="1600" dirty="0" smtClean="0">
                <a:latin typeface="Bodoni MT" panose="02070603080606020203" pitchFamily="18" charset="0"/>
              </a:rPr>
              <a:t>. </a:t>
            </a:r>
            <a:r>
              <a:rPr lang="it-IT" sz="1600" dirty="0" err="1" smtClean="0">
                <a:latin typeface="Bodoni MT" panose="02070603080606020203" pitchFamily="18" charset="0"/>
              </a:rPr>
              <a:t>Goffman</a:t>
            </a:r>
            <a:r>
              <a:rPr lang="it-IT" sz="1600" dirty="0">
                <a:latin typeface="Bodoni MT" panose="02070603080606020203" pitchFamily="18" charset="0"/>
              </a:rPr>
              <a:t> </a:t>
            </a:r>
            <a:r>
              <a:rPr lang="it-IT" sz="1600" dirty="0" smtClean="0">
                <a:latin typeface="Bodoni MT" panose="02070603080606020203" pitchFamily="18" charset="0"/>
              </a:rPr>
              <a:t>usa </a:t>
            </a:r>
            <a:r>
              <a:rPr lang="it-IT" sz="1600" dirty="0">
                <a:latin typeface="Bodoni MT" panose="02070603080606020203" pitchFamily="18" charset="0"/>
              </a:rPr>
              <a:t>la metafora del teatro per indagare l'importanza dell'azione </a:t>
            </a:r>
            <a:r>
              <a:rPr lang="it-IT" sz="1600" dirty="0" smtClean="0">
                <a:latin typeface="Bodoni MT" panose="02070603080606020203" pitchFamily="18" charset="0"/>
              </a:rPr>
              <a:t>umana, cioè sociale</a:t>
            </a:r>
            <a:r>
              <a:rPr lang="it-IT" sz="1600" dirty="0">
                <a:latin typeface="Bodoni MT" panose="02070603080606020203" pitchFamily="18" charset="0"/>
              </a:rPr>
              <a:t>. </a:t>
            </a:r>
          </a:p>
        </p:txBody>
      </p:sp>
      <p:pic>
        <p:nvPicPr>
          <p:cNvPr id="13" name="Immagine 12" descr="Risultati immagini per erving goffman"/>
          <p:cNvPicPr/>
          <p:nvPr/>
        </p:nvPicPr>
        <p:blipFill rotWithShape="1">
          <a:blip r:embed="rId3">
            <a:extLst>
              <a:ext uri="{28A0092B-C50C-407E-A947-70E740481C1C}">
                <a14:useLocalDpi xmlns:a14="http://schemas.microsoft.com/office/drawing/2010/main" val="0"/>
              </a:ext>
            </a:extLst>
          </a:blip>
          <a:srcRect/>
          <a:stretch/>
        </p:blipFill>
        <p:spPr bwMode="auto">
          <a:xfrm>
            <a:off x="622857" y="486190"/>
            <a:ext cx="1788795" cy="2280285"/>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867824876"/>
      </p:ext>
    </p:extLst>
  </p:cSld>
  <p:clrMapOvr>
    <a:masterClrMapping/>
  </p:clrMapOvr>
  <mc:AlternateContent xmlns:mc="http://schemas.openxmlformats.org/markup-compatibility/2006" xmlns:p14="http://schemas.microsoft.com/office/powerpoint/2010/main">
    <mc:Choice Requires="p14">
      <p:transition spd="slow" p14:dur="2000" advTm="29300"/>
    </mc:Choice>
    <mc:Fallback xmlns="">
      <p:transition spd="slow" advTm="29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99592" y="620687"/>
            <a:ext cx="69127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latin typeface="Bodoni MT" panose="02070603080606020203" pitchFamily="18" charset="0"/>
              </a:rPr>
              <a:t>LA SCUOLA DI CHICAGO</a:t>
            </a:r>
            <a:endParaRPr lang="it-IT" sz="2400" dirty="0">
              <a:latin typeface="Bodoni MT" panose="02070603080606020203" pitchFamily="18" charset="0"/>
            </a:endParaRPr>
          </a:p>
          <a:p>
            <a:pPr algn="ctr"/>
            <a:r>
              <a:rPr lang="it-IT" sz="2400" b="1" dirty="0">
                <a:latin typeface="Bodoni MT" panose="02070603080606020203" pitchFamily="18" charset="0"/>
              </a:rPr>
              <a:t>(</a:t>
            </a:r>
            <a:r>
              <a:rPr lang="it-IT" sz="2400" b="1" dirty="0">
                <a:solidFill>
                  <a:schemeClr val="accent6">
                    <a:lumMod val="75000"/>
                  </a:schemeClr>
                </a:solidFill>
                <a:latin typeface="Bodoni MT" panose="02070603080606020203" pitchFamily="18" charset="0"/>
              </a:rPr>
              <a:t>CHICAGO SCHOOL</a:t>
            </a:r>
            <a:r>
              <a:rPr lang="it-IT" sz="2400" b="1" dirty="0" smtClean="0">
                <a:latin typeface="Bodoni MT" panose="02070603080606020203" pitchFamily="18" charset="0"/>
              </a:rPr>
              <a:t>)</a:t>
            </a:r>
          </a:p>
        </p:txBody>
      </p:sp>
      <p:sp>
        <p:nvSpPr>
          <p:cNvPr id="2" name="Freccia a destra con strisce 1"/>
          <p:cNvSpPr/>
          <p:nvPr/>
        </p:nvSpPr>
        <p:spPr>
          <a:xfrm>
            <a:off x="755576" y="2394596"/>
            <a:ext cx="1224136" cy="484632"/>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arrotondato 2"/>
          <p:cNvSpPr/>
          <p:nvPr/>
        </p:nvSpPr>
        <p:spPr>
          <a:xfrm>
            <a:off x="2483768" y="1916832"/>
            <a:ext cx="5328592" cy="1512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latin typeface="Bodoni MT" panose="02070603080606020203" pitchFamily="18" charset="0"/>
              </a:rPr>
              <a:t>Questa </a:t>
            </a:r>
            <a:r>
              <a:rPr lang="it-IT" b="1" i="1" u="sng" dirty="0">
                <a:solidFill>
                  <a:schemeClr val="tx1"/>
                </a:solidFill>
                <a:latin typeface="Bodoni MT" panose="02070603080606020203" pitchFamily="18" charset="0"/>
              </a:rPr>
              <a:t>scuola sociologica </a:t>
            </a:r>
            <a:r>
              <a:rPr lang="it-IT" dirty="0">
                <a:solidFill>
                  <a:schemeClr val="tx1"/>
                </a:solidFill>
                <a:latin typeface="Bodoni MT" panose="02070603080606020203" pitchFamily="18" charset="0"/>
              </a:rPr>
              <a:t>comprende un gran numero di studiosi che hanno elaborato teorie riguardanti il fenomeno della </a:t>
            </a:r>
            <a:r>
              <a:rPr lang="it-IT" b="1" i="1" u="sng" dirty="0" smtClean="0">
                <a:solidFill>
                  <a:schemeClr val="tx1"/>
                </a:solidFill>
                <a:latin typeface="Bodoni MT" panose="02070603080606020203" pitchFamily="18" charset="0"/>
              </a:rPr>
              <a:t>subcultura</a:t>
            </a:r>
            <a:r>
              <a:rPr lang="it-IT" dirty="0" smtClean="0">
                <a:solidFill>
                  <a:schemeClr val="tx1"/>
                </a:solidFill>
                <a:latin typeface="Bodoni MT" panose="02070603080606020203" pitchFamily="18" charset="0"/>
              </a:rPr>
              <a:t> </a:t>
            </a:r>
            <a:r>
              <a:rPr lang="it-IT" dirty="0">
                <a:solidFill>
                  <a:schemeClr val="tx1"/>
                </a:solidFill>
                <a:latin typeface="Bodoni MT" panose="02070603080606020203" pitchFamily="18" charset="0"/>
              </a:rPr>
              <a:t>riferito alla sociologia della devianza nel primo trentennio </a:t>
            </a:r>
            <a:r>
              <a:rPr lang="it-IT" dirty="0" smtClean="0">
                <a:solidFill>
                  <a:schemeClr val="tx1"/>
                </a:solidFill>
                <a:latin typeface="Bodoni MT" panose="02070603080606020203" pitchFamily="18" charset="0"/>
              </a:rPr>
              <a:t>del secolo</a:t>
            </a:r>
            <a:endParaRPr lang="it-IT" dirty="0">
              <a:solidFill>
                <a:schemeClr val="tx1"/>
              </a:solidFill>
              <a:latin typeface="Bodoni MT" panose="02070603080606020203" pitchFamily="18" charset="0"/>
            </a:endParaRPr>
          </a:p>
        </p:txBody>
      </p:sp>
      <p:sp>
        <p:nvSpPr>
          <p:cNvPr id="7" name="Freccia a destra con strisce 6"/>
          <p:cNvSpPr/>
          <p:nvPr/>
        </p:nvSpPr>
        <p:spPr>
          <a:xfrm>
            <a:off x="755576" y="4509120"/>
            <a:ext cx="1224136" cy="484632"/>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arrotondato 7"/>
          <p:cNvSpPr/>
          <p:nvPr/>
        </p:nvSpPr>
        <p:spPr>
          <a:xfrm>
            <a:off x="2483768" y="3861048"/>
            <a:ext cx="5328592" cy="18819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latin typeface="Bodoni MT" panose="02070603080606020203" pitchFamily="18" charset="0"/>
              </a:rPr>
              <a:t>Il modello di questa scuola viene definito </a:t>
            </a:r>
            <a:r>
              <a:rPr lang="it-IT" b="1" i="1" u="sng" dirty="0">
                <a:solidFill>
                  <a:schemeClr val="tx1"/>
                </a:solidFill>
                <a:latin typeface="Bodoni MT" panose="02070603080606020203" pitchFamily="18" charset="0"/>
              </a:rPr>
              <a:t>ecologico</a:t>
            </a:r>
            <a:r>
              <a:rPr lang="it-IT" dirty="0">
                <a:solidFill>
                  <a:schemeClr val="tx1"/>
                </a:solidFill>
                <a:latin typeface="Bodoni MT" panose="02070603080606020203" pitchFamily="18" charset="0"/>
              </a:rPr>
              <a:t> </a:t>
            </a:r>
            <a:r>
              <a:rPr lang="it-IT" dirty="0" smtClean="0">
                <a:solidFill>
                  <a:schemeClr val="tx1"/>
                </a:solidFill>
                <a:latin typeface="Bodoni MT" panose="02070603080606020203" pitchFamily="18" charset="0"/>
              </a:rPr>
              <a:t>perché </a:t>
            </a:r>
            <a:r>
              <a:rPr lang="it-IT" dirty="0">
                <a:solidFill>
                  <a:schemeClr val="tx1"/>
                </a:solidFill>
                <a:latin typeface="Bodoni MT" panose="02070603080606020203" pitchFamily="18" charset="0"/>
              </a:rPr>
              <a:t>essi studiano i fenomeni sociali in </a:t>
            </a:r>
            <a:r>
              <a:rPr lang="it-IT" dirty="0" smtClean="0">
                <a:solidFill>
                  <a:schemeClr val="tx1"/>
                </a:solidFill>
                <a:latin typeface="Bodoni MT" panose="02070603080606020203" pitchFamily="18" charset="0"/>
              </a:rPr>
              <a:t>determinate </a:t>
            </a:r>
            <a:r>
              <a:rPr lang="it-IT" dirty="0">
                <a:solidFill>
                  <a:schemeClr val="tx1"/>
                </a:solidFill>
                <a:latin typeface="Bodoni MT" panose="02070603080606020203" pitchFamily="18" charset="0"/>
              </a:rPr>
              <a:t>aeree urbane soprattutto quelle periferiche dove si verificano i maggiori atti di delinquenza dove gli individui tendono a non interagire tra di loro</a:t>
            </a:r>
          </a:p>
        </p:txBody>
      </p:sp>
    </p:spTree>
    <p:custDataLst>
      <p:tags r:id="rId1"/>
    </p:custDataLst>
    <p:extLst>
      <p:ext uri="{BB962C8B-B14F-4D97-AF65-F5344CB8AC3E}">
        <p14:creationId xmlns:p14="http://schemas.microsoft.com/office/powerpoint/2010/main" val="3645542955"/>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5256584" cy="707886"/>
          </a:xfrm>
          <a:prstGeom prst="rect">
            <a:avLst/>
          </a:prstGeom>
          <a:noFill/>
        </p:spPr>
        <p:txBody>
          <a:bodyPr wrap="square" rtlCol="0">
            <a:spAutoFit/>
          </a:bodyPr>
          <a:lstStyle/>
          <a:p>
            <a:r>
              <a:rPr lang="it-IT" sz="2800" b="1" dirty="0" err="1">
                <a:latin typeface="Bodoni MT" panose="02070603080606020203" pitchFamily="18" charset="0"/>
              </a:rPr>
              <a:t>Erving</a:t>
            </a:r>
            <a:r>
              <a:rPr lang="it-IT" sz="2800" b="1" dirty="0">
                <a:latin typeface="Bodoni MT" panose="02070603080606020203" pitchFamily="18" charset="0"/>
              </a:rPr>
              <a:t> </a:t>
            </a:r>
            <a:r>
              <a:rPr lang="it-IT" sz="2800" b="1" dirty="0" err="1">
                <a:latin typeface="Bodoni MT" panose="02070603080606020203" pitchFamily="18" charset="0"/>
              </a:rPr>
              <a:t>Goffman</a:t>
            </a:r>
            <a:endParaRPr lang="it-IT" sz="2800" dirty="0">
              <a:latin typeface="Bodoni MT" panose="02070603080606020203" pitchFamily="18" charset="0"/>
            </a:endParaRPr>
          </a:p>
          <a:p>
            <a:r>
              <a:rPr lang="it-IT" sz="1200" dirty="0"/>
              <a:t>(</a:t>
            </a:r>
            <a:r>
              <a:rPr lang="it-IT" sz="1200" dirty="0" err="1"/>
              <a:t>Mannville</a:t>
            </a:r>
            <a:r>
              <a:rPr lang="it-IT" sz="1200" dirty="0"/>
              <a:t>, 11 giugno 1922 – Filadelfia, 19 novembre 1982</a:t>
            </a:r>
            <a:r>
              <a:rPr lang="it-IT" sz="1200" dirty="0" smtClean="0"/>
              <a:t>)</a:t>
            </a:r>
            <a:endParaRPr lang="it-IT" sz="1200" dirty="0"/>
          </a:p>
        </p:txBody>
      </p:sp>
      <p:sp>
        <p:nvSpPr>
          <p:cNvPr id="3" name="Rettangolo arrotondato 2"/>
          <p:cNvSpPr/>
          <p:nvPr/>
        </p:nvSpPr>
        <p:spPr>
          <a:xfrm>
            <a:off x="2627784" y="1498380"/>
            <a:ext cx="5688632" cy="13545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solidFill>
                <a:schemeClr val="tx1"/>
              </a:solidFill>
              <a:latin typeface="Bodoni MT" panose="02070603080606020203" pitchFamily="18" charset="0"/>
            </a:endParaRPr>
          </a:p>
          <a:p>
            <a:pPr algn="ct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a:t>
            </a:r>
            <a:r>
              <a:rPr lang="it-IT" sz="1500" i="1" dirty="0">
                <a:solidFill>
                  <a:schemeClr val="tx1"/>
                </a:solidFill>
                <a:latin typeface="Bodoni MT" panose="02070603080606020203" pitchFamily="18" charset="0"/>
              </a:rPr>
              <a:t>Posso solo suggerire che chi vuole combattere la falsa coscienza e destare la gente ai suoi veri interessi ha molto da fare, perché il </a:t>
            </a:r>
            <a:r>
              <a:rPr lang="it-IT" sz="1500" i="1" dirty="0" smtClean="0">
                <a:solidFill>
                  <a:schemeClr val="tx1"/>
                </a:solidFill>
                <a:latin typeface="Bodoni MT" panose="02070603080606020203" pitchFamily="18" charset="0"/>
              </a:rPr>
              <a:t>sonno</a:t>
            </a:r>
          </a:p>
          <a:p>
            <a:pPr algn="ctr"/>
            <a:r>
              <a:rPr lang="it-IT" sz="1500" i="1" dirty="0" smtClean="0">
                <a:solidFill>
                  <a:schemeClr val="tx1"/>
                </a:solidFill>
                <a:latin typeface="Bodoni MT" panose="02070603080606020203" pitchFamily="18" charset="0"/>
              </a:rPr>
              <a:t> </a:t>
            </a:r>
            <a:r>
              <a:rPr lang="it-IT" sz="1500" i="1" dirty="0">
                <a:solidFill>
                  <a:schemeClr val="tx1"/>
                </a:solidFill>
                <a:latin typeface="Bodoni MT" panose="02070603080606020203" pitchFamily="18" charset="0"/>
              </a:rPr>
              <a:t>è molto profondo. Ed io non intendo fornire una ninna-nanna, </a:t>
            </a: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ma </a:t>
            </a:r>
            <a:r>
              <a:rPr lang="it-IT" sz="1500" i="1" dirty="0">
                <a:solidFill>
                  <a:schemeClr val="tx1"/>
                </a:solidFill>
                <a:latin typeface="Bodoni MT" panose="02070603080606020203" pitchFamily="18" charset="0"/>
              </a:rPr>
              <a:t>semplicemente entrare furtivamente </a:t>
            </a:r>
            <a:endParaRPr lang="it-IT" sz="1500" i="1" dirty="0" smtClean="0">
              <a:solidFill>
                <a:schemeClr val="tx1"/>
              </a:solidFill>
              <a:latin typeface="Bodoni MT" panose="02070603080606020203" pitchFamily="18" charset="0"/>
            </a:endParaRPr>
          </a:p>
          <a:p>
            <a:pPr algn="ctr"/>
            <a:r>
              <a:rPr lang="it-IT" sz="1500" i="1" dirty="0" smtClean="0">
                <a:solidFill>
                  <a:schemeClr val="tx1"/>
                </a:solidFill>
                <a:latin typeface="Bodoni MT" panose="02070603080606020203" pitchFamily="18" charset="0"/>
              </a:rPr>
              <a:t>e </a:t>
            </a:r>
            <a:r>
              <a:rPr lang="it-IT" sz="1500" i="1" dirty="0">
                <a:solidFill>
                  <a:schemeClr val="tx1"/>
                </a:solidFill>
                <a:latin typeface="Bodoni MT" panose="02070603080606020203" pitchFamily="18" charset="0"/>
              </a:rPr>
              <a:t>osservare il modo in cui la gente russa.» </a:t>
            </a:r>
          </a:p>
          <a:p>
            <a:pPr algn="ctr"/>
            <a:r>
              <a:rPr lang="it-IT" sz="1500" dirty="0">
                <a:solidFill>
                  <a:schemeClr val="tx1"/>
                </a:solidFill>
                <a:latin typeface="Bodoni MT" panose="02070603080606020203" pitchFamily="18" charset="0"/>
              </a:rPr>
              <a:t> </a:t>
            </a:r>
          </a:p>
          <a:p>
            <a:pPr algn="ctr"/>
            <a:endParaRPr lang="it-IT" sz="1500" dirty="0">
              <a:solidFill>
                <a:schemeClr val="tx1"/>
              </a:solidFill>
              <a:latin typeface="Bodoni MT" panose="02070603080606020203" pitchFamily="18" charset="0"/>
            </a:endParaRPr>
          </a:p>
        </p:txBody>
      </p:sp>
      <p:pic>
        <p:nvPicPr>
          <p:cNvPr id="13" name="Immagine 12" descr="Risultati immagini per erving goffman"/>
          <p:cNvPicPr/>
          <p:nvPr/>
        </p:nvPicPr>
        <p:blipFill rotWithShape="1">
          <a:blip r:embed="rId3">
            <a:extLst>
              <a:ext uri="{28A0092B-C50C-407E-A947-70E740481C1C}">
                <a14:useLocalDpi xmlns:a14="http://schemas.microsoft.com/office/drawing/2010/main" val="0"/>
              </a:ext>
            </a:extLst>
          </a:blip>
          <a:srcRect/>
          <a:stretch/>
        </p:blipFill>
        <p:spPr bwMode="auto">
          <a:xfrm>
            <a:off x="622857" y="486190"/>
            <a:ext cx="1788795" cy="2280285"/>
          </a:xfrm>
          <a:prstGeom prst="rect">
            <a:avLst/>
          </a:prstGeom>
          <a:noFill/>
          <a:ln>
            <a:noFill/>
          </a:ln>
          <a:extLst>
            <a:ext uri="{53640926-AAD7-44D8-BBD7-CCE9431645EC}">
              <a14:shadowObscured xmlns:a14="http://schemas.microsoft.com/office/drawing/2010/main"/>
            </a:ext>
          </a:extLst>
        </p:spPr>
      </p:pic>
      <p:pic>
        <p:nvPicPr>
          <p:cNvPr id="8194" name="Picture 2" descr="Risultati immagini per la vita quotidiana come rappresentazi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996952"/>
            <a:ext cx="2326505" cy="366956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isultati immagini per Stigma: Notes on the Management of Spoiled Ident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996952"/>
            <a:ext cx="2529858" cy="36804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9269016"/>
      </p:ext>
    </p:extLst>
  </p:cSld>
  <p:clrMapOvr>
    <a:masterClrMapping/>
  </p:clrMapOvr>
  <mc:AlternateContent xmlns:mc="http://schemas.openxmlformats.org/markup-compatibility/2006" xmlns:p14="http://schemas.microsoft.com/office/powerpoint/2010/main">
    <mc:Choice Requires="p14">
      <p:transition spd="slow" p14:dur="2000" advTm="15178"/>
    </mc:Choice>
    <mc:Fallback xmlns="">
      <p:transition spd="slow" advTm="151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down)">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426150"/>
            <a:ext cx="4536504" cy="707886"/>
          </a:xfrm>
          <a:prstGeom prst="rect">
            <a:avLst/>
          </a:prstGeom>
          <a:noFill/>
        </p:spPr>
        <p:txBody>
          <a:bodyPr wrap="square" rtlCol="0">
            <a:spAutoFit/>
          </a:bodyPr>
          <a:lstStyle/>
          <a:p>
            <a:r>
              <a:rPr lang="it-IT" sz="2800" b="1" dirty="0" err="1" smtClean="0">
                <a:latin typeface="Bodoni MT" panose="02070603080606020203" pitchFamily="18" charset="0"/>
              </a:rPr>
              <a:t>Albion</a:t>
            </a:r>
            <a:r>
              <a:rPr lang="it-IT" sz="2800" b="1" dirty="0" smtClean="0">
                <a:latin typeface="Bodoni MT" panose="02070603080606020203" pitchFamily="18" charset="0"/>
              </a:rPr>
              <a:t> Small</a:t>
            </a:r>
            <a:endParaRPr lang="it-IT" sz="2800" dirty="0">
              <a:latin typeface="Bodoni MT" panose="02070603080606020203" pitchFamily="18" charset="0"/>
            </a:endParaRPr>
          </a:p>
          <a:p>
            <a:r>
              <a:rPr lang="it-IT" altLang="it-IT" sz="1200" dirty="0">
                <a:solidFill>
                  <a:srgbClr val="222222"/>
                </a:solidFill>
                <a:latin typeface="inherit"/>
              </a:rPr>
              <a:t>11 maggio </a:t>
            </a:r>
            <a:r>
              <a:rPr lang="it-IT" altLang="it-IT" sz="1200" dirty="0" smtClean="0">
                <a:solidFill>
                  <a:srgbClr val="222222"/>
                </a:solidFill>
                <a:latin typeface="inherit"/>
              </a:rPr>
              <a:t>1854 - 24 </a:t>
            </a:r>
            <a:r>
              <a:rPr lang="it-IT" altLang="it-IT" sz="1200" dirty="0">
                <a:solidFill>
                  <a:srgbClr val="222222"/>
                </a:solidFill>
                <a:latin typeface="inherit"/>
              </a:rPr>
              <a:t>marzo 1926</a:t>
            </a:r>
            <a:endParaRPr lang="it-IT" sz="1200" b="1" dirty="0"/>
          </a:p>
        </p:txBody>
      </p:sp>
      <p:sp>
        <p:nvSpPr>
          <p:cNvPr id="3" name="Rettangolo arrotondato 2"/>
          <p:cNvSpPr/>
          <p:nvPr/>
        </p:nvSpPr>
        <p:spPr>
          <a:xfrm>
            <a:off x="2555776" y="1169462"/>
            <a:ext cx="5760640" cy="139544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dirty="0">
                <a:solidFill>
                  <a:srgbClr val="222222"/>
                </a:solidFill>
                <a:latin typeface="inherit"/>
              </a:rPr>
              <a:t>F</a:t>
            </a:r>
            <a:r>
              <a:rPr lang="it-IT" altLang="it-IT" sz="1600" dirty="0" smtClean="0">
                <a:solidFill>
                  <a:srgbClr val="222222"/>
                </a:solidFill>
                <a:latin typeface="inherit"/>
              </a:rPr>
              <a:t>ondò </a:t>
            </a:r>
            <a:r>
              <a:rPr lang="it-IT" altLang="it-IT" sz="1600" dirty="0">
                <a:solidFill>
                  <a:srgbClr val="222222"/>
                </a:solidFill>
                <a:latin typeface="inherit"/>
              </a:rPr>
              <a:t>il primo Dipartimento di Sociologia indipendente negli Stati Uniti presso l'Università di Chicago a Chicago, nell'Illinois, nel 1892. Fu influente nell'istituzione della sociologia come valido campo di studio accademico</a:t>
            </a:r>
            <a:r>
              <a:rPr lang="it-IT" altLang="it-IT" sz="400" dirty="0">
                <a:solidFill>
                  <a:schemeClr val="tx1"/>
                </a:solidFill>
              </a:rPr>
              <a:t> </a:t>
            </a:r>
            <a:endParaRPr lang="it-IT" altLang="it-IT" sz="1200" dirty="0">
              <a:solidFill>
                <a:schemeClr val="tx1"/>
              </a:solidFill>
              <a:latin typeface="Arial" panose="020B0604020202020204" pitchFamily="34" charset="0"/>
            </a:endParaRPr>
          </a:p>
          <a:p>
            <a:pPr algn="ctr"/>
            <a:endParaRPr lang="it-IT" sz="1500" dirty="0">
              <a:solidFill>
                <a:schemeClr val="tx1"/>
              </a:solidFill>
              <a:latin typeface="Bodoni MT" panose="02070603080606020203" pitchFamily="18" charset="0"/>
            </a:endParaRPr>
          </a:p>
        </p:txBody>
      </p:sp>
      <p:sp>
        <p:nvSpPr>
          <p:cNvPr id="13" name="CasellaDiTesto 12"/>
          <p:cNvSpPr txBox="1"/>
          <p:nvPr/>
        </p:nvSpPr>
        <p:spPr>
          <a:xfrm>
            <a:off x="611559" y="3212976"/>
            <a:ext cx="1440161" cy="369332"/>
          </a:xfrm>
          <a:prstGeom prst="rect">
            <a:avLst/>
          </a:prstGeom>
          <a:noFill/>
        </p:spPr>
        <p:txBody>
          <a:bodyPr wrap="square" rtlCol="0">
            <a:spAutoFit/>
          </a:bodyPr>
          <a:lstStyle/>
          <a:p>
            <a:r>
              <a:rPr lang="it-IT" dirty="0" smtClean="0">
                <a:latin typeface="Bodoni MT" panose="02070603080606020203" pitchFamily="18" charset="0"/>
              </a:rPr>
              <a:t>Bibliografia</a:t>
            </a:r>
            <a:endParaRPr lang="it-IT" dirty="0">
              <a:latin typeface="Bodoni MT" panose="02070603080606020203" pitchFamily="18" charset="0"/>
            </a:endParaRPr>
          </a:p>
        </p:txBody>
      </p:sp>
      <p:sp>
        <p:nvSpPr>
          <p:cNvPr id="15" name="CasellaDiTesto 14"/>
          <p:cNvSpPr txBox="1"/>
          <p:nvPr/>
        </p:nvSpPr>
        <p:spPr>
          <a:xfrm>
            <a:off x="251520" y="3617734"/>
            <a:ext cx="5184576" cy="1969770"/>
          </a:xfrm>
          <a:prstGeom prst="rect">
            <a:avLst/>
          </a:prstGeom>
          <a:noFill/>
        </p:spPr>
        <p:txBody>
          <a:bodyPr wrap="square" rtlCol="0">
            <a:spAutoFit/>
          </a:bodyPr>
          <a:lstStyle/>
          <a:p>
            <a:r>
              <a:rPr lang="en-US" i="1" dirty="0" smtClean="0"/>
              <a:t>- An </a:t>
            </a:r>
            <a:r>
              <a:rPr lang="en-US" i="1" dirty="0"/>
              <a:t>Introduction to the Study of Society</a:t>
            </a:r>
            <a:r>
              <a:rPr lang="en-US" dirty="0"/>
              <a:t> (1894)</a:t>
            </a:r>
          </a:p>
          <a:p>
            <a:r>
              <a:rPr lang="en-US" i="1" dirty="0" smtClean="0"/>
              <a:t>- General </a:t>
            </a:r>
            <a:r>
              <a:rPr lang="en-US" i="1" dirty="0"/>
              <a:t>Sociology</a:t>
            </a:r>
            <a:r>
              <a:rPr lang="en-US" dirty="0"/>
              <a:t> (1905)</a:t>
            </a:r>
          </a:p>
          <a:p>
            <a:r>
              <a:rPr lang="en-US" i="1" dirty="0" smtClean="0"/>
              <a:t>- Adam </a:t>
            </a:r>
            <a:r>
              <a:rPr lang="en-US" i="1" dirty="0"/>
              <a:t>Smith and Modern Sociology</a:t>
            </a:r>
            <a:r>
              <a:rPr lang="en-US" dirty="0"/>
              <a:t> (1907)</a:t>
            </a:r>
          </a:p>
          <a:p>
            <a:r>
              <a:rPr lang="en-US" i="1" dirty="0" smtClean="0"/>
              <a:t>- The </a:t>
            </a:r>
            <a:r>
              <a:rPr lang="en-US" i="1" dirty="0" err="1"/>
              <a:t>Cameralists</a:t>
            </a:r>
            <a:r>
              <a:rPr lang="en-US" dirty="0"/>
              <a:t> (1909)</a:t>
            </a:r>
          </a:p>
          <a:p>
            <a:r>
              <a:rPr lang="en-US" i="1" dirty="0" smtClean="0"/>
              <a:t>- The </a:t>
            </a:r>
            <a:r>
              <a:rPr lang="en-US" i="1" dirty="0"/>
              <a:t>Meaning of the Social Sciences</a:t>
            </a:r>
            <a:r>
              <a:rPr lang="en-US" dirty="0"/>
              <a:t> (1910)</a:t>
            </a:r>
          </a:p>
          <a:p>
            <a:r>
              <a:rPr lang="en-US" i="1" dirty="0" smtClean="0"/>
              <a:t>- Between </a:t>
            </a:r>
            <a:r>
              <a:rPr lang="en-US" i="1" dirty="0"/>
              <a:t>Eras: From Capitalism to Democracy</a:t>
            </a:r>
            <a:r>
              <a:rPr lang="en-US" dirty="0"/>
              <a:t> (1913)</a:t>
            </a:r>
          </a:p>
          <a:p>
            <a:endParaRPr lang="it-IT" sz="1400" dirty="0">
              <a:latin typeface="Bodoni MT" panose="02070603080606020203" pitchFamily="18" charset="0"/>
            </a:endParaRPr>
          </a:p>
        </p:txBody>
      </p:sp>
      <p:pic>
        <p:nvPicPr>
          <p:cNvPr id="8" name="Immagine 7" descr="Albion Woodbury Small.png"/>
          <p:cNvPicPr/>
          <p:nvPr/>
        </p:nvPicPr>
        <p:blipFill>
          <a:blip r:embed="rId3">
            <a:extLst>
              <a:ext uri="{28A0092B-C50C-407E-A947-70E740481C1C}">
                <a14:useLocalDpi xmlns:a14="http://schemas.microsoft.com/office/drawing/2010/main" val="0"/>
              </a:ext>
            </a:extLst>
          </a:blip>
          <a:srcRect/>
          <a:stretch>
            <a:fillRect/>
          </a:stretch>
        </p:blipFill>
        <p:spPr bwMode="auto">
          <a:xfrm>
            <a:off x="498446" y="434112"/>
            <a:ext cx="1929765" cy="2644140"/>
          </a:xfrm>
          <a:prstGeom prst="rect">
            <a:avLst/>
          </a:prstGeom>
          <a:noFill/>
          <a:ln>
            <a:noFill/>
          </a:ln>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314" y="2661063"/>
            <a:ext cx="2761102" cy="4047658"/>
          </a:xfrm>
          <a:prstGeom prst="rect">
            <a:avLst/>
          </a:prstGeom>
        </p:spPr>
      </p:pic>
      <p:sp>
        <p:nvSpPr>
          <p:cNvPr id="7"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55099349"/>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426150"/>
            <a:ext cx="4536504" cy="846386"/>
          </a:xfrm>
          <a:prstGeom prst="rect">
            <a:avLst/>
          </a:prstGeom>
          <a:noFill/>
        </p:spPr>
        <p:txBody>
          <a:bodyPr wrap="square" rtlCol="0">
            <a:spAutoFit/>
          </a:bodyPr>
          <a:lstStyle/>
          <a:p>
            <a:r>
              <a:rPr lang="en-US" sz="2800" b="1" dirty="0"/>
              <a:t>William </a:t>
            </a:r>
            <a:r>
              <a:rPr lang="en-US" sz="2800" b="1" dirty="0" smtClean="0"/>
              <a:t>Thomas</a:t>
            </a:r>
          </a:p>
          <a:p>
            <a:r>
              <a:rPr lang="it-IT" sz="1050" dirty="0"/>
              <a:t>(Contea di Russell, 13 agosto 1863 – Berkeley, 5 dicembre 1947)</a:t>
            </a:r>
          </a:p>
          <a:p>
            <a:endParaRPr lang="it-IT" sz="1050" dirty="0"/>
          </a:p>
        </p:txBody>
      </p:sp>
      <p:sp>
        <p:nvSpPr>
          <p:cNvPr id="3" name="Rettangolo arrotondato 2"/>
          <p:cNvSpPr/>
          <p:nvPr/>
        </p:nvSpPr>
        <p:spPr>
          <a:xfrm>
            <a:off x="2555776" y="1169462"/>
            <a:ext cx="5760640" cy="139544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rPr>
              <a:t>Fu </a:t>
            </a:r>
            <a:r>
              <a:rPr lang="it-IT" sz="1600" dirty="0">
                <a:solidFill>
                  <a:schemeClr val="tx1"/>
                </a:solidFill>
              </a:rPr>
              <a:t>a capo della scuola di Chicago fino al 1918, anno in cui fu arrestato e costretto a dimettersi per lasciare il posto a Robert Park. Si occupò molto della condizione degli immigrati in America.</a:t>
            </a:r>
            <a:endParaRPr lang="it-IT" sz="1500" dirty="0">
              <a:solidFill>
                <a:schemeClr val="tx1"/>
              </a:solidFill>
              <a:latin typeface="Bodoni MT" panose="02070603080606020203" pitchFamily="18" charset="0"/>
            </a:endParaRPr>
          </a:p>
        </p:txBody>
      </p:sp>
      <p:sp>
        <p:nvSpPr>
          <p:cNvPr id="13" name="CasellaDiTesto 12"/>
          <p:cNvSpPr txBox="1"/>
          <p:nvPr/>
        </p:nvSpPr>
        <p:spPr>
          <a:xfrm>
            <a:off x="611559" y="3212976"/>
            <a:ext cx="7704857" cy="3662541"/>
          </a:xfrm>
          <a:prstGeom prst="rect">
            <a:avLst/>
          </a:prstGeom>
          <a:noFill/>
        </p:spPr>
        <p:txBody>
          <a:bodyPr wrap="square" rtlCol="0">
            <a:spAutoFit/>
          </a:bodyPr>
          <a:lstStyle/>
          <a:p>
            <a:r>
              <a:rPr lang="it-IT" dirty="0" smtClean="0">
                <a:latin typeface="Bodoni MT" panose="02070603080606020203" pitchFamily="18" charset="0"/>
              </a:rPr>
              <a:t>Bibliografia  1 / 2</a:t>
            </a:r>
          </a:p>
          <a:p>
            <a:endParaRPr lang="it-IT" dirty="0">
              <a:latin typeface="Bodoni MT" panose="02070603080606020203" pitchFamily="18" charset="0"/>
            </a:endParaRPr>
          </a:p>
          <a:p>
            <a:r>
              <a:rPr lang="en-US" sz="1400" dirty="0">
                <a:latin typeface="Bodoni MT" panose="02070603080606020203" pitchFamily="18" charset="0"/>
              </a:rPr>
              <a:t> </a:t>
            </a:r>
            <a:r>
              <a:rPr lang="en-US" sz="1400" dirty="0" smtClean="0">
                <a:latin typeface="Bodoni MT" panose="02070603080606020203" pitchFamily="18" charset="0"/>
              </a:rPr>
              <a:t>   1903: The relation of the medicine-man to the origin of the professional occupations. Chicago, Ill.: University of Chicago Press.</a:t>
            </a:r>
          </a:p>
          <a:p>
            <a:r>
              <a:rPr lang="en-US" sz="1400" dirty="0" smtClean="0">
                <a:latin typeface="Bodoni MT" panose="02070603080606020203" pitchFamily="18" charset="0"/>
              </a:rPr>
              <a:t>    </a:t>
            </a:r>
            <a:r>
              <a:rPr lang="en-US" sz="1400" dirty="0">
                <a:latin typeface="Bodoni MT" panose="02070603080606020203" pitchFamily="18" charset="0"/>
              </a:rPr>
              <a:t>1907: Sex and society: Studies in the social psychology of sex. Chicago, Ill., London: University of Chicago Press / Unwin.</a:t>
            </a:r>
          </a:p>
          <a:p>
            <a:r>
              <a:rPr lang="en-US" sz="1400" dirty="0" smtClean="0">
                <a:latin typeface="Bodoni MT" panose="02070603080606020203" pitchFamily="18" charset="0"/>
              </a:rPr>
              <a:t>1917</a:t>
            </a:r>
            <a:r>
              <a:rPr lang="en-US" sz="1400" dirty="0">
                <a:latin typeface="Bodoni MT" panose="02070603080606020203" pitchFamily="18" charset="0"/>
              </a:rPr>
              <a:t>: (with Herbert S. Jennings, John B. Watson, and Adolf Meyer): Suggestions of modern science concerning education. New York, N.Y.: Macmillan (includes Thomas's essay "The persistence of primary-group norms in present-day society: Their influence in our educational system").</a:t>
            </a:r>
          </a:p>
          <a:p>
            <a:r>
              <a:rPr lang="en-US" sz="1400" dirty="0">
                <a:latin typeface="Bodoni MT" panose="02070603080606020203" pitchFamily="18" charset="0"/>
              </a:rPr>
              <a:t>    1918–1920 (with Florian W. </a:t>
            </a:r>
            <a:r>
              <a:rPr lang="en-US" sz="1400" dirty="0" err="1">
                <a:latin typeface="Bodoni MT" panose="02070603080606020203" pitchFamily="18" charset="0"/>
              </a:rPr>
              <a:t>Znaniecki</a:t>
            </a:r>
            <a:r>
              <a:rPr lang="en-US" sz="1400" dirty="0">
                <a:latin typeface="Bodoni MT" panose="02070603080606020203" pitchFamily="18" charset="0"/>
              </a:rPr>
              <a:t>): The Polish peasant in Europe and America. Monograph of an immigrant group. complete 5 </a:t>
            </a:r>
            <a:r>
              <a:rPr lang="en-US" sz="1400" dirty="0" err="1">
                <a:latin typeface="Bodoni MT" panose="02070603080606020203" pitchFamily="18" charset="0"/>
              </a:rPr>
              <a:t>vol</a:t>
            </a:r>
            <a:r>
              <a:rPr lang="en-US" sz="1400" dirty="0">
                <a:latin typeface="Bodoni MT" panose="02070603080606020203" pitchFamily="18" charset="0"/>
              </a:rPr>
              <a:t> online free</a:t>
            </a:r>
          </a:p>
          <a:p>
            <a:r>
              <a:rPr lang="en-US" sz="1400" dirty="0">
                <a:latin typeface="Bodoni MT" panose="02070603080606020203" pitchFamily="18" charset="0"/>
              </a:rPr>
              <a:t>    1921 (with Robert E. Park and Herbert A. Miller as main authors): Old world traits transplanted. New York, London: Harper. In the aftermath of the "1918 Scandal", the book could not be published under Thomas's name, so his collaborators Park and Miller featured on the cover until a posthumous 1951 re-issue.</a:t>
            </a:r>
          </a:p>
          <a:p>
            <a:r>
              <a:rPr lang="en-US" sz="1400" dirty="0">
                <a:latin typeface="Bodoni MT" panose="02070603080606020203" pitchFamily="18" charset="0"/>
              </a:rPr>
              <a:t>    </a:t>
            </a:r>
            <a:endParaRPr lang="it-IT" sz="1400" dirty="0">
              <a:latin typeface="Bodoni MT" panose="02070603080606020203" pitchFamily="18" charset="0"/>
            </a:endParaRPr>
          </a:p>
        </p:txBody>
      </p:sp>
      <p:sp>
        <p:nvSpPr>
          <p:cNvPr id="15" name="CasellaDiTesto 14"/>
          <p:cNvSpPr txBox="1"/>
          <p:nvPr/>
        </p:nvSpPr>
        <p:spPr>
          <a:xfrm>
            <a:off x="251520" y="3617734"/>
            <a:ext cx="5184576" cy="584775"/>
          </a:xfrm>
          <a:prstGeom prst="rect">
            <a:avLst/>
          </a:prstGeom>
          <a:noFill/>
        </p:spPr>
        <p:txBody>
          <a:bodyPr wrap="square" rtlCol="0">
            <a:spAutoFit/>
          </a:bodyPr>
          <a:lstStyle/>
          <a:p>
            <a:endParaRPr lang="en-US" dirty="0"/>
          </a:p>
          <a:p>
            <a:endParaRPr lang="it-IT" sz="1400" dirty="0">
              <a:latin typeface="Bodoni MT" panose="02070603080606020203" pitchFamily="18" charset="0"/>
            </a:endParaRPr>
          </a:p>
        </p:txBody>
      </p:sp>
      <p:sp>
        <p:nvSpPr>
          <p:cNvPr id="7"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9" name="Immagine 8" descr="https://upload.wikimedia.org/wikipedia/commons/thumb/5/50/Portrait_of_William_Isaac_Thomas.jpg/220px-Portrait_of_William_Isaac_Thomas.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6520"/>
            <a:ext cx="2088232" cy="2717886"/>
          </a:xfrm>
          <a:prstGeom prst="rect">
            <a:avLst/>
          </a:prstGeom>
          <a:noFill/>
          <a:ln>
            <a:noFill/>
          </a:ln>
        </p:spPr>
      </p:pic>
    </p:spTree>
    <p:custDataLst>
      <p:tags r:id="rId1"/>
    </p:custDataLst>
    <p:extLst>
      <p:ext uri="{BB962C8B-B14F-4D97-AF65-F5344CB8AC3E}">
        <p14:creationId xmlns:p14="http://schemas.microsoft.com/office/powerpoint/2010/main" val="3841075770"/>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nodePh="1">
                                  <p:stCondLst>
                                    <p:cond delay="0"/>
                                  </p:stCondLst>
                                  <p:endCondLst>
                                    <p:cond evt="begin" delay="0">
                                      <p:tn val="25"/>
                                    </p:cond>
                                  </p:end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426150"/>
            <a:ext cx="4536504" cy="1077218"/>
          </a:xfrm>
          <a:prstGeom prst="rect">
            <a:avLst/>
          </a:prstGeom>
          <a:noFill/>
        </p:spPr>
        <p:txBody>
          <a:bodyPr wrap="square" rtlCol="0">
            <a:spAutoFit/>
          </a:bodyPr>
          <a:lstStyle/>
          <a:p>
            <a:r>
              <a:rPr lang="en-US" sz="2800" b="1" dirty="0"/>
              <a:t>William Thomas</a:t>
            </a:r>
            <a:endParaRPr lang="it-IT" sz="2800" dirty="0"/>
          </a:p>
          <a:p>
            <a:r>
              <a:rPr lang="it-IT" sz="1200" dirty="0"/>
              <a:t>(Contea di Russell, 13 agosto 1863 – Berkeley, 5 dicembre 1947)</a:t>
            </a:r>
          </a:p>
          <a:p>
            <a:endParaRPr lang="it-IT" sz="1200" dirty="0"/>
          </a:p>
          <a:p>
            <a:endParaRPr lang="it-IT" sz="1200" dirty="0"/>
          </a:p>
        </p:txBody>
      </p:sp>
      <p:sp>
        <p:nvSpPr>
          <p:cNvPr id="3" name="Rettangolo arrotondato 2"/>
          <p:cNvSpPr/>
          <p:nvPr/>
        </p:nvSpPr>
        <p:spPr>
          <a:xfrm>
            <a:off x="2555776" y="1169462"/>
            <a:ext cx="5760640" cy="139544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rPr>
              <a:t>Fu </a:t>
            </a:r>
            <a:r>
              <a:rPr lang="it-IT" sz="1600" dirty="0">
                <a:solidFill>
                  <a:schemeClr val="tx1"/>
                </a:solidFill>
              </a:rPr>
              <a:t>a capo della scuola di Chicago fino al 1918, anno in cui fu arrestato e costretto a dimettersi per lasciare il posto a Robert Park. Si occupò molto della condizione degli immigrati in America.</a:t>
            </a:r>
            <a:endParaRPr lang="it-IT" sz="1500" dirty="0">
              <a:solidFill>
                <a:schemeClr val="tx1"/>
              </a:solidFill>
              <a:latin typeface="Bodoni MT" panose="02070603080606020203" pitchFamily="18" charset="0"/>
            </a:endParaRPr>
          </a:p>
        </p:txBody>
      </p:sp>
      <p:sp>
        <p:nvSpPr>
          <p:cNvPr id="13" name="CasellaDiTesto 12"/>
          <p:cNvSpPr txBox="1"/>
          <p:nvPr/>
        </p:nvSpPr>
        <p:spPr>
          <a:xfrm>
            <a:off x="611559" y="3212976"/>
            <a:ext cx="7704857" cy="3016210"/>
          </a:xfrm>
          <a:prstGeom prst="rect">
            <a:avLst/>
          </a:prstGeom>
          <a:noFill/>
        </p:spPr>
        <p:txBody>
          <a:bodyPr wrap="square" rtlCol="0">
            <a:spAutoFit/>
          </a:bodyPr>
          <a:lstStyle/>
          <a:p>
            <a:r>
              <a:rPr lang="it-IT" dirty="0" smtClean="0">
                <a:latin typeface="Bodoni MT" panose="02070603080606020203" pitchFamily="18" charset="0"/>
              </a:rPr>
              <a:t>Bibliografia  2 / 2</a:t>
            </a:r>
          </a:p>
          <a:p>
            <a:endParaRPr lang="it-IT" dirty="0">
              <a:latin typeface="Bodoni MT" panose="02070603080606020203" pitchFamily="18" charset="0"/>
            </a:endParaRPr>
          </a:p>
          <a:p>
            <a:r>
              <a:rPr lang="en-US" sz="1400" dirty="0">
                <a:latin typeface="Bodoni MT" panose="02070603080606020203" pitchFamily="18" charset="0"/>
              </a:rPr>
              <a:t>1923: The unadjusted girl. With cases and standpoint for behavior analysis. Boston, Mass.: Little, Brown 1923</a:t>
            </a:r>
          </a:p>
          <a:p>
            <a:r>
              <a:rPr lang="en-US" sz="1400" dirty="0">
                <a:latin typeface="Bodoni MT" panose="02070603080606020203" pitchFamily="18" charset="0"/>
              </a:rPr>
              <a:t>    1928: (with Dorothy Swaine Thomas): The child in America: Behavior problems and programs. New York: Knopf.</a:t>
            </a:r>
          </a:p>
          <a:p>
            <a:r>
              <a:rPr lang="en-US" sz="1400" dirty="0">
                <a:latin typeface="Bodoni MT" panose="02070603080606020203" pitchFamily="18" charset="0"/>
              </a:rPr>
              <a:t>    1937: Primitive behavior: An introduction to the social sciences. New York, London: McGraw-Hill</a:t>
            </a:r>
          </a:p>
          <a:p>
            <a:r>
              <a:rPr lang="en-US" sz="1400" dirty="0">
                <a:latin typeface="Bodoni MT" panose="02070603080606020203" pitchFamily="18" charset="0"/>
              </a:rPr>
              <a:t>    1951 (edited by Edmund H. </a:t>
            </a:r>
            <a:r>
              <a:rPr lang="en-US" sz="1400" dirty="0" err="1">
                <a:latin typeface="Bodoni MT" panose="02070603080606020203" pitchFamily="18" charset="0"/>
              </a:rPr>
              <a:t>Volkart</a:t>
            </a:r>
            <a:r>
              <a:rPr lang="en-US" sz="1400" dirty="0">
                <a:latin typeface="Bodoni MT" panose="02070603080606020203" pitchFamily="18" charset="0"/>
              </a:rPr>
              <a:t>): Social behavior and personality. Contributions of W.I. Thomas to theory and social research. New York: Social Science Research Council 1951.</a:t>
            </a:r>
          </a:p>
          <a:p>
            <a:r>
              <a:rPr lang="en-US" sz="1400" dirty="0">
                <a:latin typeface="Bodoni MT" panose="02070603080606020203" pitchFamily="18" charset="0"/>
              </a:rPr>
              <a:t>    1966: (edited by Morris </a:t>
            </a:r>
            <a:r>
              <a:rPr lang="en-US" sz="1400" dirty="0" err="1">
                <a:latin typeface="Bodoni MT" panose="02070603080606020203" pitchFamily="18" charset="0"/>
              </a:rPr>
              <a:t>Janowitz</a:t>
            </a:r>
            <a:r>
              <a:rPr lang="en-US" sz="1400" dirty="0">
                <a:latin typeface="Bodoni MT" panose="02070603080606020203" pitchFamily="18" charset="0"/>
              </a:rPr>
              <a:t>): W.I. Thomas on social organization and social personality. Selected papers. Edited and with an introduction by Morris </a:t>
            </a:r>
            <a:r>
              <a:rPr lang="en-US" sz="1400" dirty="0" err="1">
                <a:latin typeface="Bodoni MT" panose="02070603080606020203" pitchFamily="18" charset="0"/>
              </a:rPr>
              <a:t>Janowitz</a:t>
            </a:r>
            <a:r>
              <a:rPr lang="en-US" sz="1400" dirty="0">
                <a:latin typeface="Bodoni MT" panose="02070603080606020203" pitchFamily="18" charset="0"/>
              </a:rPr>
              <a:t>. Chicago, Ill., London: University of Chicago Press 1966</a:t>
            </a:r>
            <a:endParaRPr lang="it-IT" sz="1400" dirty="0">
              <a:latin typeface="Bodoni MT" panose="02070603080606020203" pitchFamily="18" charset="0"/>
            </a:endParaRPr>
          </a:p>
          <a:p>
            <a:r>
              <a:rPr lang="en-US" sz="1400" dirty="0" smtClean="0">
                <a:latin typeface="Bodoni MT" panose="02070603080606020203" pitchFamily="18" charset="0"/>
              </a:rPr>
              <a:t>    </a:t>
            </a:r>
            <a:endParaRPr lang="it-IT" sz="1400" dirty="0">
              <a:latin typeface="Bodoni MT" panose="02070603080606020203" pitchFamily="18" charset="0"/>
            </a:endParaRPr>
          </a:p>
        </p:txBody>
      </p:sp>
      <p:sp>
        <p:nvSpPr>
          <p:cNvPr id="15" name="CasellaDiTesto 14"/>
          <p:cNvSpPr txBox="1"/>
          <p:nvPr/>
        </p:nvSpPr>
        <p:spPr>
          <a:xfrm>
            <a:off x="251520" y="3617734"/>
            <a:ext cx="5184576" cy="584775"/>
          </a:xfrm>
          <a:prstGeom prst="rect">
            <a:avLst/>
          </a:prstGeom>
          <a:noFill/>
        </p:spPr>
        <p:txBody>
          <a:bodyPr wrap="square" rtlCol="0">
            <a:spAutoFit/>
          </a:bodyPr>
          <a:lstStyle/>
          <a:p>
            <a:endParaRPr lang="en-US" dirty="0"/>
          </a:p>
          <a:p>
            <a:endParaRPr lang="it-IT" sz="1400" dirty="0">
              <a:latin typeface="Bodoni MT" panose="02070603080606020203" pitchFamily="18" charset="0"/>
            </a:endParaRPr>
          </a:p>
        </p:txBody>
      </p:sp>
      <p:sp>
        <p:nvSpPr>
          <p:cNvPr id="7"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9" name="Immagine 8" descr="https://upload.wikimedia.org/wikipedia/commons/thumb/5/50/Portrait_of_William_Isaac_Thomas.jpg/220px-Portrait_of_William_Isaac_Thomas.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6520"/>
            <a:ext cx="2088232" cy="2717886"/>
          </a:xfrm>
          <a:prstGeom prst="rect">
            <a:avLst/>
          </a:prstGeom>
          <a:noFill/>
          <a:ln>
            <a:noFill/>
          </a:ln>
        </p:spPr>
      </p:pic>
    </p:spTree>
    <p:custDataLst>
      <p:tags r:id="rId1"/>
    </p:custDataLst>
    <p:extLst>
      <p:ext uri="{BB962C8B-B14F-4D97-AF65-F5344CB8AC3E}">
        <p14:creationId xmlns:p14="http://schemas.microsoft.com/office/powerpoint/2010/main" val="608217938"/>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426150"/>
            <a:ext cx="4536504" cy="923330"/>
          </a:xfrm>
          <a:prstGeom prst="rect">
            <a:avLst/>
          </a:prstGeom>
          <a:noFill/>
        </p:spPr>
        <p:txBody>
          <a:bodyPr wrap="square" rtlCol="0">
            <a:spAutoFit/>
          </a:bodyPr>
          <a:lstStyle/>
          <a:p>
            <a:r>
              <a:rPr lang="en-US" sz="2800" b="1" dirty="0"/>
              <a:t>Edwin </a:t>
            </a:r>
            <a:r>
              <a:rPr lang="en-US" sz="2800" b="1" dirty="0" smtClean="0"/>
              <a:t>Sutherland</a:t>
            </a:r>
          </a:p>
          <a:p>
            <a:r>
              <a:rPr lang="it-IT" sz="1400" dirty="0" smtClean="0"/>
              <a:t> (</a:t>
            </a:r>
            <a:r>
              <a:rPr lang="it-IT" sz="1400" b="1" dirty="0" err="1" smtClean="0"/>
              <a:t>Gibbon</a:t>
            </a:r>
            <a:r>
              <a:rPr lang="it-IT" sz="1400" b="1" dirty="0" smtClean="0"/>
              <a:t>, </a:t>
            </a:r>
            <a:r>
              <a:rPr lang="it-IT" sz="1400" b="1" dirty="0"/>
              <a:t>13 agosto 1883 – Bloomington, 11 ottobre 1950</a:t>
            </a:r>
            <a:r>
              <a:rPr lang="it-IT" sz="1400" dirty="0"/>
              <a:t>)</a:t>
            </a:r>
          </a:p>
          <a:p>
            <a:endParaRPr lang="it-IT" sz="1200" dirty="0"/>
          </a:p>
        </p:txBody>
      </p:sp>
      <p:sp>
        <p:nvSpPr>
          <p:cNvPr id="3" name="Rettangolo arrotondato 2"/>
          <p:cNvSpPr/>
          <p:nvPr/>
        </p:nvSpPr>
        <p:spPr>
          <a:xfrm>
            <a:off x="2555776" y="1559069"/>
            <a:ext cx="5760640" cy="139544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rPr>
              <a:t>E’ </a:t>
            </a:r>
            <a:r>
              <a:rPr lang="it-IT" sz="1600" dirty="0">
                <a:solidFill>
                  <a:schemeClr val="tx1"/>
                </a:solidFill>
              </a:rPr>
              <a:t>stato un criminologo statunitense, famoso per aver studiato e descritto in maniera dettagliata i </a:t>
            </a:r>
            <a:r>
              <a:rPr lang="it-IT" sz="1600" i="1" dirty="0">
                <a:solidFill>
                  <a:schemeClr val="tx1"/>
                </a:solidFill>
              </a:rPr>
              <a:t>crimini dei colletti bianchi</a:t>
            </a:r>
            <a:r>
              <a:rPr lang="it-IT" sz="1600" dirty="0">
                <a:solidFill>
                  <a:schemeClr val="tx1"/>
                </a:solidFill>
              </a:rPr>
              <a:t>, ovvero quella categoria di illeciti commessi dalle grandi imprese commerciali e dai soggetti appartenenti agli strati più alti della società. </a:t>
            </a:r>
            <a:endParaRPr lang="it-IT" sz="1500" dirty="0">
              <a:solidFill>
                <a:schemeClr val="tx1"/>
              </a:solidFill>
              <a:latin typeface="Bodoni MT" panose="02070603080606020203" pitchFamily="18" charset="0"/>
            </a:endParaRPr>
          </a:p>
        </p:txBody>
      </p:sp>
      <p:sp>
        <p:nvSpPr>
          <p:cNvPr id="13" name="CasellaDiTesto 12"/>
          <p:cNvSpPr txBox="1"/>
          <p:nvPr/>
        </p:nvSpPr>
        <p:spPr>
          <a:xfrm>
            <a:off x="611559" y="3212976"/>
            <a:ext cx="7704857" cy="2954655"/>
          </a:xfrm>
          <a:prstGeom prst="rect">
            <a:avLst/>
          </a:prstGeom>
          <a:noFill/>
        </p:spPr>
        <p:txBody>
          <a:bodyPr wrap="square" rtlCol="0">
            <a:spAutoFit/>
          </a:bodyPr>
          <a:lstStyle/>
          <a:p>
            <a:r>
              <a:rPr lang="it-IT" dirty="0" smtClean="0">
                <a:latin typeface="Bodoni MT" panose="02070603080606020203" pitchFamily="18" charset="0"/>
              </a:rPr>
              <a:t>Bibliografia </a:t>
            </a:r>
          </a:p>
          <a:p>
            <a:endParaRPr lang="en-US" sz="1400" dirty="0" smtClean="0">
              <a:latin typeface="Bodoni MT" panose="02070603080606020203" pitchFamily="18" charset="0"/>
            </a:endParaRPr>
          </a:p>
          <a:p>
            <a:r>
              <a:rPr lang="it-IT" sz="1400" dirty="0" smtClean="0"/>
              <a:t>- Sutherland</a:t>
            </a:r>
            <a:r>
              <a:rPr lang="it-IT" sz="1400" dirty="0"/>
              <a:t>, Edwin H. (1924) </a:t>
            </a:r>
            <a:r>
              <a:rPr lang="it-IT" sz="1400" i="1" dirty="0" smtClean="0"/>
              <a:t>Principles </a:t>
            </a:r>
            <a:r>
              <a:rPr lang="it-IT" sz="1400" i="1" dirty="0"/>
              <a:t>of </a:t>
            </a:r>
            <a:r>
              <a:rPr lang="it-IT" sz="1400" i="1" dirty="0" err="1" smtClean="0"/>
              <a:t>Criminology</a:t>
            </a:r>
            <a:r>
              <a:rPr lang="it-IT" sz="1400" i="1" dirty="0" smtClean="0"/>
              <a:t> </a:t>
            </a:r>
            <a:r>
              <a:rPr lang="it-IT" sz="1400" dirty="0" smtClean="0"/>
              <a:t>, </a:t>
            </a:r>
            <a:r>
              <a:rPr lang="it-IT" sz="1400" dirty="0"/>
              <a:t>Chicago: </a:t>
            </a:r>
            <a:r>
              <a:rPr lang="it-IT" sz="1400" dirty="0" err="1"/>
              <a:t>University</a:t>
            </a:r>
            <a:r>
              <a:rPr lang="it-IT" sz="1400" dirty="0"/>
              <a:t> of Chicago Press.</a:t>
            </a:r>
          </a:p>
          <a:p>
            <a:r>
              <a:rPr lang="it-IT" sz="1400" dirty="0" smtClean="0"/>
              <a:t>- </a:t>
            </a:r>
            <a:r>
              <a:rPr lang="it-IT" sz="1400" dirty="0" err="1" smtClean="0"/>
              <a:t>Twenty</a:t>
            </a:r>
            <a:r>
              <a:rPr lang="it-IT" sz="1400" dirty="0" smtClean="0"/>
              <a:t> </a:t>
            </a:r>
            <a:r>
              <a:rPr lang="it-IT" sz="1400" dirty="0" err="1"/>
              <a:t>Thousand</a:t>
            </a:r>
            <a:r>
              <a:rPr lang="it-IT" sz="1400" dirty="0"/>
              <a:t> Homeless Men (1936)</a:t>
            </a:r>
          </a:p>
          <a:p>
            <a:r>
              <a:rPr lang="it-IT" sz="1400" dirty="0" smtClean="0"/>
              <a:t>- Sutherland</a:t>
            </a:r>
            <a:r>
              <a:rPr lang="it-IT" sz="1400" dirty="0"/>
              <a:t>, Edwin H. (1936) With Locke, H.J. </a:t>
            </a:r>
            <a:r>
              <a:rPr lang="it-IT" sz="1400" i="1" dirty="0"/>
              <a:t>24,000 Homeless Men</a:t>
            </a:r>
            <a:r>
              <a:rPr lang="it-IT" sz="1400" dirty="0"/>
              <a:t>, Philadelphia: J.B. </a:t>
            </a:r>
            <a:r>
              <a:rPr lang="it-IT" sz="1400" dirty="0" err="1"/>
              <a:t>Lippincott</a:t>
            </a:r>
            <a:endParaRPr lang="it-IT" sz="1400" dirty="0"/>
          </a:p>
          <a:p>
            <a:r>
              <a:rPr lang="it-IT" sz="1400" dirty="0" smtClean="0"/>
              <a:t>- Edwin </a:t>
            </a:r>
            <a:r>
              <a:rPr lang="it-IT" sz="1400" dirty="0"/>
              <a:t>H. (ed) Sutherland, </a:t>
            </a:r>
            <a:r>
              <a:rPr lang="it-IT" sz="1400" dirty="0" err="1"/>
              <a:t>Conwell</a:t>
            </a:r>
            <a:r>
              <a:rPr lang="it-IT" sz="1400" dirty="0"/>
              <a:t>, Chic (</a:t>
            </a:r>
            <a:r>
              <a:rPr lang="it-IT" sz="1400" dirty="0" err="1"/>
              <a:t>pseudonym</a:t>
            </a:r>
            <a:r>
              <a:rPr lang="it-IT" sz="1400" dirty="0"/>
              <a:t>), </a:t>
            </a:r>
            <a:r>
              <a:rPr lang="it-IT" sz="1400" i="1" dirty="0"/>
              <a:t>The Professional </a:t>
            </a:r>
            <a:r>
              <a:rPr lang="it-IT" sz="1400" i="1" dirty="0" err="1"/>
              <a:t>Thief</a:t>
            </a:r>
            <a:r>
              <a:rPr lang="it-IT" sz="1400" i="1" dirty="0"/>
              <a:t>: by a Professional </a:t>
            </a:r>
            <a:r>
              <a:rPr lang="it-IT" sz="1400" i="1" dirty="0" err="1"/>
              <a:t>Thief</a:t>
            </a:r>
            <a:r>
              <a:rPr lang="it-IT" sz="1400" i="1" dirty="0"/>
              <a:t>. </a:t>
            </a:r>
            <a:r>
              <a:rPr lang="it-IT" sz="1400" i="1" dirty="0" err="1"/>
              <a:t>Annotated</a:t>
            </a:r>
            <a:r>
              <a:rPr lang="it-IT" sz="1400" i="1" dirty="0"/>
              <a:t> and </a:t>
            </a:r>
            <a:r>
              <a:rPr lang="it-IT" sz="1400" i="1" dirty="0" err="1"/>
              <a:t>Interpreted</a:t>
            </a:r>
            <a:r>
              <a:rPr lang="it-IT" sz="1400" i="1" dirty="0"/>
              <a:t> by Edwin H. Sutherland</a:t>
            </a:r>
            <a:r>
              <a:rPr lang="it-IT" sz="1400" dirty="0"/>
              <a:t>, Chicago, </a:t>
            </a:r>
            <a:r>
              <a:rPr lang="it-IT" sz="1400" dirty="0" err="1"/>
              <a:t>University</a:t>
            </a:r>
            <a:r>
              <a:rPr lang="it-IT" sz="1400" dirty="0"/>
              <a:t> of Chicago Press, </a:t>
            </a:r>
            <a:r>
              <a:rPr lang="it-IT" sz="1400" dirty="0" smtClean="0"/>
              <a:t>1937.</a:t>
            </a:r>
            <a:endParaRPr lang="it-IT" sz="1400" dirty="0"/>
          </a:p>
          <a:p>
            <a:r>
              <a:rPr lang="it-IT" sz="1400" dirty="0" smtClean="0"/>
              <a:t>- Sutherland</a:t>
            </a:r>
            <a:r>
              <a:rPr lang="it-IT" sz="1400" dirty="0"/>
              <a:t>, Edwin H. (1942) </a:t>
            </a:r>
            <a:r>
              <a:rPr lang="it-IT" sz="1400" i="1" dirty="0"/>
              <a:t>Development of the </a:t>
            </a:r>
            <a:r>
              <a:rPr lang="it-IT" sz="1400" i="1" dirty="0" err="1"/>
              <a:t>Theory</a:t>
            </a:r>
            <a:r>
              <a:rPr lang="it-IT" sz="1400" dirty="0"/>
              <a:t>, in Karl </a:t>
            </a:r>
            <a:r>
              <a:rPr lang="it-IT" sz="1400" dirty="0" err="1"/>
              <a:t>Schuessler</a:t>
            </a:r>
            <a:r>
              <a:rPr lang="it-IT" sz="1400" dirty="0"/>
              <a:t> (ed.) </a:t>
            </a:r>
            <a:r>
              <a:rPr lang="it-IT" sz="1400" i="1" dirty="0"/>
              <a:t>Edwin H. Sutherland on </a:t>
            </a:r>
            <a:r>
              <a:rPr lang="it-IT" sz="1400" i="1" dirty="0" err="1"/>
              <a:t>Analyzing</a:t>
            </a:r>
            <a:r>
              <a:rPr lang="it-IT" sz="1400" i="1" dirty="0"/>
              <a:t> Crime</a:t>
            </a:r>
            <a:r>
              <a:rPr lang="it-IT" sz="1400" dirty="0"/>
              <a:t>, pp. 13–29. Chicago: </a:t>
            </a:r>
            <a:r>
              <a:rPr lang="it-IT" sz="1400" dirty="0" err="1"/>
              <a:t>University</a:t>
            </a:r>
            <a:r>
              <a:rPr lang="it-IT" sz="1400" dirty="0"/>
              <a:t> of Chicago Press.</a:t>
            </a:r>
          </a:p>
          <a:p>
            <a:r>
              <a:rPr lang="it-IT" sz="1400" dirty="0" smtClean="0"/>
              <a:t>- Sutherland</a:t>
            </a:r>
            <a:r>
              <a:rPr lang="it-IT" sz="1400" dirty="0"/>
              <a:t>, Edwin H. (1949) </a:t>
            </a:r>
            <a:r>
              <a:rPr lang="it-IT" sz="1400" i="1" dirty="0"/>
              <a:t>White </a:t>
            </a:r>
            <a:r>
              <a:rPr lang="it-IT" sz="1400" i="1" dirty="0" err="1"/>
              <a:t>Collar</a:t>
            </a:r>
            <a:r>
              <a:rPr lang="it-IT" sz="1400" i="1" dirty="0"/>
              <a:t> Crime</a:t>
            </a:r>
            <a:r>
              <a:rPr lang="it-IT" sz="1400" dirty="0"/>
              <a:t>, New York: </a:t>
            </a:r>
            <a:r>
              <a:rPr lang="it-IT" sz="1400" dirty="0" err="1"/>
              <a:t>Holt</a:t>
            </a:r>
            <a:r>
              <a:rPr lang="it-IT" sz="1400" dirty="0"/>
              <a:t>, </a:t>
            </a:r>
            <a:r>
              <a:rPr lang="it-IT" sz="1400" dirty="0" err="1"/>
              <a:t>Rinehart</a:t>
            </a:r>
            <a:r>
              <a:rPr lang="it-IT" sz="1400" dirty="0"/>
              <a:t> &amp; Winston.</a:t>
            </a:r>
          </a:p>
          <a:p>
            <a:r>
              <a:rPr lang="it-IT" sz="1400" dirty="0" smtClean="0"/>
              <a:t>- Sutherland</a:t>
            </a:r>
            <a:r>
              <a:rPr lang="it-IT" sz="1400" dirty="0"/>
              <a:t>, Edwin H. (1950) </a:t>
            </a:r>
            <a:r>
              <a:rPr lang="it-IT" sz="1400" i="1" dirty="0"/>
              <a:t>The </a:t>
            </a:r>
            <a:r>
              <a:rPr lang="it-IT" sz="1400" i="1" dirty="0" err="1"/>
              <a:t>Diffusion</a:t>
            </a:r>
            <a:r>
              <a:rPr lang="it-IT" sz="1400" i="1" dirty="0"/>
              <a:t> of </a:t>
            </a:r>
            <a:r>
              <a:rPr lang="it-IT" sz="1400" i="1" dirty="0" err="1"/>
              <a:t>Sexual</a:t>
            </a:r>
            <a:r>
              <a:rPr lang="it-IT" sz="1400" i="1" dirty="0"/>
              <a:t> </a:t>
            </a:r>
            <a:r>
              <a:rPr lang="it-IT" sz="1400" i="1" dirty="0" err="1"/>
              <a:t>Psychopath</a:t>
            </a:r>
            <a:r>
              <a:rPr lang="it-IT" sz="1400" i="1" dirty="0"/>
              <a:t> </a:t>
            </a:r>
            <a:r>
              <a:rPr lang="it-IT" sz="1400" i="1" dirty="0" err="1"/>
              <a:t>Laws</a:t>
            </a:r>
            <a:r>
              <a:rPr lang="it-IT" sz="1400" dirty="0"/>
              <a:t>. “American Journal of </a:t>
            </a:r>
            <a:r>
              <a:rPr lang="it-IT" sz="1400" dirty="0" err="1"/>
              <a:t>Sociology</a:t>
            </a:r>
            <a:r>
              <a:rPr lang="it-IT" sz="1400" dirty="0"/>
              <a:t>”, </a:t>
            </a:r>
            <a:r>
              <a:rPr lang="it-IT" sz="1400" dirty="0" err="1"/>
              <a:t>Issue</a:t>
            </a:r>
            <a:r>
              <a:rPr lang="it-IT" sz="1400" dirty="0"/>
              <a:t> 56: pp. 142–8</a:t>
            </a:r>
          </a:p>
          <a:p>
            <a:r>
              <a:rPr lang="en-US" sz="1400" dirty="0" smtClean="0">
                <a:latin typeface="Bodoni MT" panose="02070603080606020203" pitchFamily="18" charset="0"/>
              </a:rPr>
              <a:t>    </a:t>
            </a:r>
            <a:endParaRPr lang="it-IT" sz="1400" dirty="0">
              <a:latin typeface="Bodoni MT" panose="02070603080606020203" pitchFamily="18" charset="0"/>
            </a:endParaRPr>
          </a:p>
        </p:txBody>
      </p:sp>
      <p:sp>
        <p:nvSpPr>
          <p:cNvPr id="7"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8" name="Immagine 7" descr="Edwin Sutherland.jpg"/>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0790"/>
            <a:ext cx="1905000" cy="2602865"/>
          </a:xfrm>
          <a:prstGeom prst="rect">
            <a:avLst/>
          </a:prstGeom>
          <a:noFill/>
          <a:ln>
            <a:noFill/>
          </a:ln>
        </p:spPr>
      </p:pic>
    </p:spTree>
    <p:custDataLst>
      <p:tags r:id="rId1"/>
    </p:custDataLst>
    <p:extLst>
      <p:ext uri="{BB962C8B-B14F-4D97-AF65-F5344CB8AC3E}">
        <p14:creationId xmlns:p14="http://schemas.microsoft.com/office/powerpoint/2010/main" val="1687786247"/>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426150"/>
            <a:ext cx="4536504" cy="923330"/>
          </a:xfrm>
          <a:prstGeom prst="rect">
            <a:avLst/>
          </a:prstGeom>
          <a:noFill/>
        </p:spPr>
        <p:txBody>
          <a:bodyPr wrap="square" rtlCol="0">
            <a:spAutoFit/>
          </a:bodyPr>
          <a:lstStyle/>
          <a:p>
            <a:r>
              <a:rPr lang="it-IT" sz="2800" b="1" dirty="0" err="1"/>
              <a:t>Roderick</a:t>
            </a:r>
            <a:r>
              <a:rPr lang="it-IT" sz="2800" b="1" dirty="0"/>
              <a:t> Duncan </a:t>
            </a:r>
            <a:r>
              <a:rPr lang="it-IT" sz="2800" b="1" dirty="0" err="1"/>
              <a:t>McKenzie</a:t>
            </a:r>
            <a:r>
              <a:rPr lang="it-IT" sz="2800" dirty="0"/>
              <a:t> </a:t>
            </a:r>
          </a:p>
          <a:p>
            <a:r>
              <a:rPr lang="it-IT" sz="1400" dirty="0" smtClean="0"/>
              <a:t> (</a:t>
            </a:r>
            <a:r>
              <a:rPr lang="it-IT" sz="1400" dirty="0"/>
              <a:t>1885 – 1940</a:t>
            </a:r>
            <a:r>
              <a:rPr lang="it-IT" sz="1400" dirty="0" smtClean="0"/>
              <a:t>)</a:t>
            </a:r>
            <a:endParaRPr lang="it-IT" sz="1400" dirty="0"/>
          </a:p>
          <a:p>
            <a:endParaRPr lang="it-IT" sz="1200" dirty="0"/>
          </a:p>
        </p:txBody>
      </p:sp>
      <p:sp>
        <p:nvSpPr>
          <p:cNvPr id="3" name="Rettangolo arrotondato 2"/>
          <p:cNvSpPr/>
          <p:nvPr/>
        </p:nvSpPr>
        <p:spPr>
          <a:xfrm>
            <a:off x="2555776" y="1349480"/>
            <a:ext cx="5760640" cy="179792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solidFill>
                  <a:schemeClr val="tx1"/>
                </a:solidFill>
              </a:rPr>
              <a:t>E’ </a:t>
            </a:r>
            <a:r>
              <a:rPr lang="it-IT" sz="1600" dirty="0">
                <a:solidFill>
                  <a:schemeClr val="tx1"/>
                </a:solidFill>
              </a:rPr>
              <a:t>stato un sociologo statunitense. È stato una delle personalità di spicco della sociologia urbana della cosiddetta Scuola di Chicago. </a:t>
            </a:r>
          </a:p>
          <a:p>
            <a:r>
              <a:rPr lang="it-IT" sz="1600" dirty="0">
                <a:solidFill>
                  <a:schemeClr val="tx1"/>
                </a:solidFill>
              </a:rPr>
              <a:t>Fu professore e capo del dipartimento di Sociologia presso l'Università del Michigan, operando principalmente nel campo della sociologia urbana e rurale. Nel 1929 fece parte della </a:t>
            </a:r>
            <a:r>
              <a:rPr lang="it-IT" sz="1600" i="1" dirty="0" err="1">
                <a:solidFill>
                  <a:schemeClr val="tx1"/>
                </a:solidFill>
              </a:rPr>
              <a:t>Research</a:t>
            </a:r>
            <a:r>
              <a:rPr lang="it-IT" sz="1600" i="1" dirty="0">
                <a:solidFill>
                  <a:schemeClr val="tx1"/>
                </a:solidFill>
              </a:rPr>
              <a:t> </a:t>
            </a:r>
            <a:r>
              <a:rPr lang="it-IT" sz="1600" i="1" dirty="0" err="1">
                <a:solidFill>
                  <a:schemeClr val="tx1"/>
                </a:solidFill>
              </a:rPr>
              <a:t>Commission</a:t>
            </a:r>
            <a:r>
              <a:rPr lang="it-IT" sz="1600" i="1" dirty="0">
                <a:solidFill>
                  <a:schemeClr val="tx1"/>
                </a:solidFill>
              </a:rPr>
              <a:t> on Urban </a:t>
            </a:r>
            <a:r>
              <a:rPr lang="it-IT" sz="1600" i="1" dirty="0" err="1">
                <a:solidFill>
                  <a:schemeClr val="tx1"/>
                </a:solidFill>
              </a:rPr>
              <a:t>Problems</a:t>
            </a:r>
            <a:r>
              <a:rPr lang="it-IT" sz="1600" dirty="0">
                <a:solidFill>
                  <a:schemeClr val="tx1"/>
                </a:solidFill>
              </a:rPr>
              <a:t>, istituita dal presidente Herbert Hoover. </a:t>
            </a:r>
          </a:p>
        </p:txBody>
      </p:sp>
      <p:sp>
        <p:nvSpPr>
          <p:cNvPr id="13" name="CasellaDiTesto 12"/>
          <p:cNvSpPr txBox="1"/>
          <p:nvPr/>
        </p:nvSpPr>
        <p:spPr>
          <a:xfrm>
            <a:off x="575555" y="3429000"/>
            <a:ext cx="3924437" cy="2277547"/>
          </a:xfrm>
          <a:prstGeom prst="rect">
            <a:avLst/>
          </a:prstGeom>
          <a:noFill/>
        </p:spPr>
        <p:txBody>
          <a:bodyPr wrap="square" rtlCol="0">
            <a:spAutoFit/>
          </a:bodyPr>
          <a:lstStyle/>
          <a:p>
            <a:r>
              <a:rPr lang="it-IT" dirty="0" smtClean="0">
                <a:latin typeface="Bodoni MT" panose="02070603080606020203" pitchFamily="18" charset="0"/>
              </a:rPr>
              <a:t>Bibliografia </a:t>
            </a:r>
          </a:p>
          <a:p>
            <a:endParaRPr lang="en-US" sz="1400" dirty="0" smtClean="0">
              <a:latin typeface="Bodoni MT" panose="02070603080606020203" pitchFamily="18" charset="0"/>
            </a:endParaRPr>
          </a:p>
          <a:p>
            <a:r>
              <a:rPr lang="it-IT" sz="1600" i="1" dirty="0" smtClean="0"/>
              <a:t> - I </a:t>
            </a:r>
            <a:r>
              <a:rPr lang="it-IT" sz="1600" i="1" dirty="0"/>
              <a:t>sobborghi, uno studio della vita locale nella città di Columbus, Ohio</a:t>
            </a:r>
            <a:r>
              <a:rPr lang="it-IT" sz="1600" dirty="0"/>
              <a:t>, 1923</a:t>
            </a:r>
          </a:p>
          <a:p>
            <a:r>
              <a:rPr lang="it-IT" sz="1600" i="1" dirty="0" smtClean="0"/>
              <a:t>- La </a:t>
            </a:r>
            <a:r>
              <a:rPr lang="it-IT" sz="1600" i="1" dirty="0"/>
              <a:t>città</a:t>
            </a:r>
            <a:r>
              <a:rPr lang="it-IT" sz="1600" dirty="0"/>
              <a:t>, 1925 (con Robert Park ed Ernest W. Burgess)</a:t>
            </a:r>
          </a:p>
          <a:p>
            <a:r>
              <a:rPr lang="it-IT" sz="1600" i="1" dirty="0" smtClean="0"/>
              <a:t>- L'evoluzione </a:t>
            </a:r>
            <a:r>
              <a:rPr lang="it-IT" sz="1600" i="1" dirty="0"/>
              <a:t>economica del mondo</a:t>
            </a:r>
            <a:r>
              <a:rPr lang="it-IT" sz="1600" dirty="0"/>
              <a:t>, 1928</a:t>
            </a:r>
          </a:p>
          <a:p>
            <a:r>
              <a:rPr lang="it-IT" sz="1600" i="1" dirty="0" smtClean="0"/>
              <a:t>- La </a:t>
            </a:r>
            <a:r>
              <a:rPr lang="it-IT" sz="1600" i="1" dirty="0"/>
              <a:t>comunità metropolitana</a:t>
            </a:r>
            <a:r>
              <a:rPr lang="it-IT" sz="1600" dirty="0"/>
              <a:t>, 1933</a:t>
            </a:r>
          </a:p>
          <a:p>
            <a:r>
              <a:rPr lang="en-US" sz="1400" dirty="0" smtClean="0">
                <a:latin typeface="Bodoni MT" panose="02070603080606020203" pitchFamily="18" charset="0"/>
              </a:rPr>
              <a:t>    </a:t>
            </a:r>
            <a:endParaRPr lang="it-IT" sz="1400" dirty="0">
              <a:latin typeface="Bodoni MT" panose="02070603080606020203" pitchFamily="18" charset="0"/>
            </a:endParaRPr>
          </a:p>
        </p:txBody>
      </p:sp>
      <p:sp>
        <p:nvSpPr>
          <p:cNvPr id="7"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9" name="Immagine 8" descr="Risultato immagini per Roderick Duncan McKenzie"/>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2893" t="18029" r="19524" b="20390"/>
          <a:stretch/>
        </p:blipFill>
        <p:spPr bwMode="auto">
          <a:xfrm>
            <a:off x="251520" y="351074"/>
            <a:ext cx="2088232" cy="2717886"/>
          </a:xfrm>
          <a:prstGeom prst="rect">
            <a:avLst/>
          </a:prstGeom>
          <a:noFill/>
          <a:ln>
            <a:noFill/>
          </a:ln>
          <a:extLst>
            <a:ext uri="{53640926-AAD7-44D8-BBD7-CCE9431645EC}">
              <a14:shadowObscured xmlns:a14="http://schemas.microsoft.com/office/drawing/2010/main"/>
            </a:ext>
          </a:extLst>
        </p:spPr>
      </p:pic>
      <p:pic>
        <p:nvPicPr>
          <p:cNvPr id="2050" name="Picture 2" descr="Risultati immagini per Roderick Duncan McKenz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429000"/>
            <a:ext cx="2049760" cy="3186738"/>
          </a:xfrm>
          <a:prstGeom prst="rect">
            <a:avLst/>
          </a:prstGeom>
          <a:noFill/>
          <a:effectLst>
            <a:outerShdw blurRad="50800" dist="50800" dir="1416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7274621"/>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circle(in)">
                                      <p:cBhvr>
                                        <p:cTn id="2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67544" y="480159"/>
            <a:ext cx="76328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t>PRAGMATISMO E INTERAZIONISMO SIMBOLICO </a:t>
            </a:r>
            <a:endParaRPr lang="it-IT" sz="2400" b="1" dirty="0" smtClean="0">
              <a:latin typeface="Bodoni MT" panose="02070603080606020203" pitchFamily="18" charset="0"/>
            </a:endParaRPr>
          </a:p>
        </p:txBody>
      </p:sp>
      <p:sp>
        <p:nvSpPr>
          <p:cNvPr id="3" name="Rettangolo arrotondato 2"/>
          <p:cNvSpPr/>
          <p:nvPr/>
        </p:nvSpPr>
        <p:spPr>
          <a:xfrm>
            <a:off x="467544" y="1262960"/>
            <a:ext cx="7776864" cy="2310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Per </a:t>
            </a:r>
            <a:r>
              <a:rPr lang="it-IT" b="1" dirty="0">
                <a:solidFill>
                  <a:schemeClr val="tx1"/>
                </a:solidFill>
              </a:rPr>
              <a:t>pragmatismo</a:t>
            </a:r>
            <a:r>
              <a:rPr lang="it-IT" dirty="0">
                <a:solidFill>
                  <a:schemeClr val="tx1"/>
                </a:solidFill>
              </a:rPr>
              <a:t> (dal greco π</a:t>
            </a:r>
            <a:r>
              <a:rPr lang="it-IT" dirty="0" err="1">
                <a:solidFill>
                  <a:schemeClr val="tx1"/>
                </a:solidFill>
              </a:rPr>
              <a:t>ρᾶγμ</a:t>
            </a:r>
            <a:r>
              <a:rPr lang="it-IT" dirty="0">
                <a:solidFill>
                  <a:schemeClr val="tx1"/>
                </a:solidFill>
              </a:rPr>
              <a:t>α "azione") si intende un movimento filosofico che sostiene che l'attività pratica, intesa nel senso di un comportamento mentale o scientifico diretto alla realizzazione di un fine concreto, esercita un primato su quella teoretica astratta. Questa corrente di pensiero si afferma verso la fine del XIX secolo negli Stati Uniti e successivamente si diffonde anche in Europa</a:t>
            </a:r>
            <a:endParaRPr lang="it-IT" dirty="0">
              <a:solidFill>
                <a:schemeClr val="tx1"/>
              </a:solidFill>
              <a:latin typeface="Bodoni MT" panose="02070603080606020203" pitchFamily="18" charset="0"/>
            </a:endParaRPr>
          </a:p>
          <a:p>
            <a:endParaRPr lang="it-IT" dirty="0">
              <a:solidFill>
                <a:schemeClr val="tx1"/>
              </a:solidFill>
              <a:latin typeface="Bodoni MT" panose="02070603080606020203" pitchFamily="18" charset="0"/>
            </a:endParaRPr>
          </a:p>
        </p:txBody>
      </p:sp>
      <p:sp>
        <p:nvSpPr>
          <p:cNvPr id="9" name="Rettangolo arrotondato 8"/>
          <p:cNvSpPr/>
          <p:nvPr/>
        </p:nvSpPr>
        <p:spPr>
          <a:xfrm>
            <a:off x="467544" y="3753624"/>
            <a:ext cx="7776864" cy="29157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L'</a:t>
            </a:r>
            <a:r>
              <a:rPr lang="it-IT" b="1" dirty="0" err="1">
                <a:solidFill>
                  <a:schemeClr val="tx1"/>
                </a:solidFill>
              </a:rPr>
              <a:t>interazionismo</a:t>
            </a:r>
            <a:r>
              <a:rPr lang="it-IT" b="1" dirty="0">
                <a:solidFill>
                  <a:schemeClr val="tx1"/>
                </a:solidFill>
              </a:rPr>
              <a:t> simbolico</a:t>
            </a:r>
            <a:r>
              <a:rPr lang="it-IT" dirty="0">
                <a:solidFill>
                  <a:schemeClr val="tx1"/>
                </a:solidFill>
              </a:rPr>
              <a:t> è un approccio teorico sviluppatosi negli Stati Uniti d'America, che costituisce una prosecuzione in sociologia e psicologia del pensiero pragmatista di William James. Pone l'accento sulla creazione dei significati nella vita e nelle azioni umane, sottolineando la natura pluralistica della società, il relativismo culturale e sociale delle norme e delle regole etiche e sociali e la visione del Sé come socialmente strutturato. La teoria si occupa soprattutto dell'interazione sociale che ha luogo nella vita quotidiana della gente. È una teoria microsociologica.</a:t>
            </a:r>
            <a:endParaRPr lang="it-IT" dirty="0">
              <a:solidFill>
                <a:schemeClr val="tx1"/>
              </a:solidFill>
              <a:latin typeface="Bodoni MT" panose="02070603080606020203" pitchFamily="18" charset="0"/>
            </a:endParaRPr>
          </a:p>
        </p:txBody>
      </p:sp>
    </p:spTree>
    <p:custDataLst>
      <p:tags r:id="rId1"/>
    </p:custDataLst>
    <p:extLst>
      <p:ext uri="{BB962C8B-B14F-4D97-AF65-F5344CB8AC3E}">
        <p14:creationId xmlns:p14="http://schemas.microsoft.com/office/powerpoint/2010/main" val="1817235384"/>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426150"/>
            <a:ext cx="4536504" cy="869469"/>
          </a:xfrm>
          <a:prstGeom prst="rect">
            <a:avLst/>
          </a:prstGeom>
          <a:noFill/>
        </p:spPr>
        <p:txBody>
          <a:bodyPr wrap="square" rtlCol="0">
            <a:spAutoFit/>
          </a:bodyPr>
          <a:lstStyle/>
          <a:p>
            <a:r>
              <a:rPr lang="en-US" sz="2800" b="1" dirty="0"/>
              <a:t>John </a:t>
            </a:r>
            <a:r>
              <a:rPr lang="en-US" sz="2800" b="1" dirty="0" smtClean="0"/>
              <a:t>Dewey</a:t>
            </a:r>
          </a:p>
          <a:p>
            <a:r>
              <a:rPr lang="it-IT" sz="1050" dirty="0"/>
              <a:t>(Burlington, 20 ottobre 1859 – New York, 1º giugno 1952)</a:t>
            </a:r>
          </a:p>
          <a:p>
            <a:endParaRPr lang="it-IT" sz="1200" dirty="0"/>
          </a:p>
        </p:txBody>
      </p:sp>
      <p:sp>
        <p:nvSpPr>
          <p:cNvPr id="3" name="Rettangolo arrotondato 2"/>
          <p:cNvSpPr/>
          <p:nvPr/>
        </p:nvSpPr>
        <p:spPr>
          <a:xfrm>
            <a:off x="2555776" y="1349480"/>
            <a:ext cx="5760640" cy="179792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solidFill>
                  <a:schemeClr val="tx1"/>
                </a:solidFill>
              </a:rPr>
              <a:t>E’ </a:t>
            </a:r>
            <a:r>
              <a:rPr lang="it-IT" sz="1600" dirty="0">
                <a:solidFill>
                  <a:schemeClr val="tx1"/>
                </a:solidFill>
              </a:rPr>
              <a:t>stato un filosofo e pedagogista statunitense. È stato anche scrittore e professore universitario. Ha esercitato una profonda influenza sulla cultura, sul costume politico e sui sistemi educativi del proprio paese. Intervenne su questioni politiche, sociali, etiche, come il voto alle donne e sulla delicata questione dell'ingiusta condanna degli anarchici Sacco e </a:t>
            </a:r>
            <a:r>
              <a:rPr lang="it-IT" sz="1600" dirty="0" err="1">
                <a:solidFill>
                  <a:schemeClr val="tx1"/>
                </a:solidFill>
              </a:rPr>
              <a:t>Vanzetti</a:t>
            </a:r>
            <a:r>
              <a:rPr lang="it-IT" sz="1600" dirty="0">
                <a:solidFill>
                  <a:schemeClr val="tx1"/>
                </a:solidFill>
              </a:rPr>
              <a:t>.</a:t>
            </a:r>
          </a:p>
        </p:txBody>
      </p:sp>
      <p:sp>
        <p:nvSpPr>
          <p:cNvPr id="13" name="CasellaDiTesto 12"/>
          <p:cNvSpPr txBox="1"/>
          <p:nvPr/>
        </p:nvSpPr>
        <p:spPr>
          <a:xfrm>
            <a:off x="575555" y="3429000"/>
            <a:ext cx="7668853" cy="3647152"/>
          </a:xfrm>
          <a:prstGeom prst="rect">
            <a:avLst/>
          </a:prstGeom>
          <a:noFill/>
        </p:spPr>
        <p:txBody>
          <a:bodyPr wrap="square" rtlCol="0">
            <a:spAutoFit/>
          </a:bodyPr>
          <a:lstStyle/>
          <a:p>
            <a:r>
              <a:rPr lang="it-IT" dirty="0" smtClean="0">
                <a:latin typeface="Bodoni MT" panose="02070603080606020203" pitchFamily="18" charset="0"/>
              </a:rPr>
              <a:t>Bibliografia </a:t>
            </a:r>
          </a:p>
          <a:p>
            <a:endParaRPr lang="it-IT" dirty="0" smtClean="0">
              <a:latin typeface="Bodoni MT" panose="02070603080606020203" pitchFamily="18" charset="0"/>
            </a:endParaRPr>
          </a:p>
          <a:p>
            <a:r>
              <a:rPr lang="it-IT" sz="1100" i="1" dirty="0" smtClean="0"/>
              <a:t>Il </a:t>
            </a:r>
            <a:r>
              <a:rPr lang="it-IT" sz="1100" i="1" dirty="0"/>
              <a:t>credo pedagogico</a:t>
            </a:r>
            <a:r>
              <a:rPr lang="it-IT" sz="1100" dirty="0"/>
              <a:t>, Roma, </a:t>
            </a:r>
            <a:r>
              <a:rPr lang="it-IT" sz="1100" dirty="0" err="1"/>
              <a:t>Tip</a:t>
            </a:r>
            <a:r>
              <a:rPr lang="it-IT" sz="1100" dirty="0"/>
              <a:t>. Unione Ed., 1913. (1897)</a:t>
            </a:r>
          </a:p>
          <a:p>
            <a:r>
              <a:rPr lang="it-IT" sz="1100" i="1" dirty="0" smtClean="0"/>
              <a:t>La </a:t>
            </a:r>
            <a:r>
              <a:rPr lang="it-IT" sz="1100" i="1" dirty="0"/>
              <a:t>scuola e la società</a:t>
            </a:r>
            <a:r>
              <a:rPr lang="it-IT" sz="1100" dirty="0"/>
              <a:t>, Catania, Battiato, 1915. (1899)</a:t>
            </a:r>
          </a:p>
          <a:p>
            <a:r>
              <a:rPr lang="it-IT" sz="1100" i="1" dirty="0"/>
              <a:t>Scuola e società</a:t>
            </a:r>
            <a:r>
              <a:rPr lang="it-IT" sz="1100" dirty="0"/>
              <a:t>, Firenze, La Nuova Italia, 1949. (1899)</a:t>
            </a:r>
          </a:p>
          <a:p>
            <a:r>
              <a:rPr lang="it-IT" sz="1100" i="1" dirty="0"/>
              <a:t>Come pensiamo. Una riformulazione del rapporto fra il pensiero riflessivo e l'educazione</a:t>
            </a:r>
            <a:r>
              <a:rPr lang="it-IT" sz="1100" dirty="0"/>
              <a:t>, Firenze, La Nuova Italia, 1961. (1910)</a:t>
            </a:r>
          </a:p>
          <a:p>
            <a:r>
              <a:rPr lang="it-IT" sz="1100" i="1" dirty="0"/>
              <a:t>Democrazia e educazione</a:t>
            </a:r>
            <a:r>
              <a:rPr lang="it-IT" sz="1100" dirty="0"/>
              <a:t>, Firenze, La Nuova Italia, 1949. (1916)</a:t>
            </a:r>
          </a:p>
          <a:p>
            <a:r>
              <a:rPr lang="it-IT" sz="1100" i="1" dirty="0"/>
              <a:t>Ricostruzione filosofica</a:t>
            </a:r>
            <a:r>
              <a:rPr lang="it-IT" sz="1100" dirty="0"/>
              <a:t>, Bari, Laterza, 1931. (1919)</a:t>
            </a:r>
          </a:p>
          <a:p>
            <a:r>
              <a:rPr lang="it-IT" sz="1100" i="1" dirty="0"/>
              <a:t>Esperienza e natura</a:t>
            </a:r>
            <a:r>
              <a:rPr lang="it-IT" sz="1100" dirty="0"/>
              <a:t>, Torino, Paravia, 1948; Milano, Mursia, 1990. (1925)</a:t>
            </a:r>
          </a:p>
          <a:p>
            <a:r>
              <a:rPr lang="it-IT" sz="1100" i="1" dirty="0"/>
              <a:t>Le fonti di una scienza dell'educazione</a:t>
            </a:r>
            <a:r>
              <a:rPr lang="it-IT" sz="1100" dirty="0"/>
              <a:t>, Firenze, La Nuova Italia, 1951. (1929)</a:t>
            </a:r>
          </a:p>
          <a:p>
            <a:r>
              <a:rPr lang="it-IT" sz="1100" i="1" dirty="0"/>
              <a:t>La ricerca della certezza. Studio del rapporto fra conoscenza e azione</a:t>
            </a:r>
            <a:r>
              <a:rPr lang="it-IT" sz="1100" dirty="0"/>
              <a:t>, Firenze, La Nuova Italia, 1965. (1929)</a:t>
            </a:r>
          </a:p>
          <a:p>
            <a:r>
              <a:rPr lang="it-IT" sz="1100" i="1" dirty="0"/>
              <a:t>L'arte come esperienza</a:t>
            </a:r>
            <a:r>
              <a:rPr lang="it-IT" sz="1100" dirty="0"/>
              <a:t>, Firenze, La Nuova Italia, 1951. (1934)</a:t>
            </a:r>
          </a:p>
          <a:p>
            <a:r>
              <a:rPr lang="it-IT" sz="1100" i="1" dirty="0"/>
              <a:t>Liberalismo e azione sociale</a:t>
            </a:r>
            <a:r>
              <a:rPr lang="it-IT" sz="1100" dirty="0"/>
              <a:t>, Firenze, La Nuova Italia, 1946. (1935)</a:t>
            </a:r>
          </a:p>
          <a:p>
            <a:r>
              <a:rPr lang="it-IT" sz="1100" i="1" dirty="0"/>
              <a:t>Esperienza e educazione</a:t>
            </a:r>
            <a:r>
              <a:rPr lang="it-IT" sz="1100" dirty="0"/>
              <a:t>, Firenze, La Nuova Italia, 1949. (1938)</a:t>
            </a:r>
          </a:p>
          <a:p>
            <a:r>
              <a:rPr lang="it-IT" sz="1100" i="1" dirty="0"/>
              <a:t>Logica, teoria dell'indagine</a:t>
            </a:r>
            <a:r>
              <a:rPr lang="it-IT" sz="1100" dirty="0"/>
              <a:t>, Torino, Einaudi, 1949. (1938)</a:t>
            </a:r>
          </a:p>
          <a:p>
            <a:r>
              <a:rPr lang="it-IT" sz="1100" i="1" dirty="0"/>
              <a:t>Il mio credo pedagogico. Antologia di scritti sull'educazione</a:t>
            </a:r>
            <a:r>
              <a:rPr lang="it-IT" sz="1100" dirty="0"/>
              <a:t>, Firenze, La Nuova Italia, 1954.</a:t>
            </a:r>
          </a:p>
          <a:p>
            <a:r>
              <a:rPr lang="it-IT" sz="1100" i="1" dirty="0"/>
              <a:t>Logica sperimentale. Teoria naturalistica della conoscenza e del pensiero</a:t>
            </a:r>
            <a:r>
              <a:rPr lang="it-IT" sz="1100" dirty="0"/>
              <a:t>, Macerata, </a:t>
            </a:r>
            <a:r>
              <a:rPr lang="it-IT" sz="1100" dirty="0" err="1"/>
              <a:t>Quodlibet</a:t>
            </a:r>
            <a:r>
              <a:rPr lang="it-IT" sz="1100" dirty="0"/>
              <a:t>, 2008. (1900-1916)</a:t>
            </a:r>
          </a:p>
          <a:p>
            <a:endParaRPr lang="en-US" sz="1400" dirty="0" smtClean="0">
              <a:latin typeface="Bodoni MT" panose="02070603080606020203" pitchFamily="18" charset="0"/>
            </a:endParaRPr>
          </a:p>
          <a:p>
            <a:r>
              <a:rPr lang="it-IT" sz="1600" i="1" dirty="0" smtClean="0"/>
              <a:t> </a:t>
            </a:r>
            <a:endParaRPr lang="it-IT" sz="1400" dirty="0">
              <a:latin typeface="Bodoni MT" panose="02070603080606020203" pitchFamily="18" charset="0"/>
            </a:endParaRPr>
          </a:p>
        </p:txBody>
      </p:sp>
      <p:sp>
        <p:nvSpPr>
          <p:cNvPr id="7"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8" name="Immagine 7" descr="https://upload.wikimedia.org/wikipedia/commons/thumb/2/29/Eva_Watson_Sch%C3%BCtze_John_Dewey.jpg/220px-Eva_Watson_Sch%C3%BCtze_John_Dewey.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6150"/>
            <a:ext cx="1828800" cy="2356485"/>
          </a:xfrm>
          <a:prstGeom prst="rect">
            <a:avLst/>
          </a:prstGeom>
          <a:noFill/>
          <a:ln>
            <a:noFill/>
          </a:ln>
        </p:spPr>
      </p:pic>
    </p:spTree>
    <p:custDataLst>
      <p:tags r:id="rId1"/>
    </p:custDataLst>
    <p:extLst>
      <p:ext uri="{BB962C8B-B14F-4D97-AF65-F5344CB8AC3E}">
        <p14:creationId xmlns:p14="http://schemas.microsoft.com/office/powerpoint/2010/main" val="1609788182"/>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426150"/>
            <a:ext cx="4536504" cy="869469"/>
          </a:xfrm>
          <a:prstGeom prst="rect">
            <a:avLst/>
          </a:prstGeom>
          <a:noFill/>
        </p:spPr>
        <p:txBody>
          <a:bodyPr wrap="square" rtlCol="0">
            <a:spAutoFit/>
          </a:bodyPr>
          <a:lstStyle/>
          <a:p>
            <a:r>
              <a:rPr lang="it-IT" sz="2800" b="1" dirty="0"/>
              <a:t>James </a:t>
            </a:r>
            <a:r>
              <a:rPr lang="it-IT" sz="2800" b="1" dirty="0" err="1"/>
              <a:t>Rowland</a:t>
            </a:r>
            <a:r>
              <a:rPr lang="it-IT" sz="2800" b="1" dirty="0"/>
              <a:t> </a:t>
            </a:r>
            <a:r>
              <a:rPr lang="it-IT" sz="2800" b="1" dirty="0" err="1"/>
              <a:t>Angell</a:t>
            </a:r>
            <a:endParaRPr lang="it-IT" sz="2800" dirty="0"/>
          </a:p>
          <a:p>
            <a:r>
              <a:rPr lang="it-IT" sz="1050" dirty="0"/>
              <a:t>(Burlington, 8 maggio 1869 – </a:t>
            </a:r>
            <a:r>
              <a:rPr lang="it-IT" sz="1050" dirty="0" err="1"/>
              <a:t>Hamden</a:t>
            </a:r>
            <a:r>
              <a:rPr lang="it-IT" sz="1050" dirty="0"/>
              <a:t>, 4 marzo </a:t>
            </a:r>
            <a:r>
              <a:rPr lang="it-IT" sz="1050" dirty="0" smtClean="0"/>
              <a:t>1949)</a:t>
            </a:r>
            <a:endParaRPr lang="it-IT" sz="1050" dirty="0"/>
          </a:p>
          <a:p>
            <a:endParaRPr lang="it-IT" sz="1200" dirty="0"/>
          </a:p>
        </p:txBody>
      </p:sp>
      <p:sp>
        <p:nvSpPr>
          <p:cNvPr id="3" name="Rettangolo arrotondato 2"/>
          <p:cNvSpPr/>
          <p:nvPr/>
        </p:nvSpPr>
        <p:spPr>
          <a:xfrm>
            <a:off x="2555776" y="1349480"/>
            <a:ext cx="5760640" cy="179792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solidFill>
                  <a:schemeClr val="tx1"/>
                </a:solidFill>
              </a:rPr>
              <a:t>E’ </a:t>
            </a:r>
            <a:r>
              <a:rPr lang="it-IT" sz="1400" dirty="0">
                <a:solidFill>
                  <a:schemeClr val="tx1"/>
                </a:solidFill>
              </a:rPr>
              <a:t>stato uno psicologo statunitense.</a:t>
            </a:r>
          </a:p>
          <a:p>
            <a:r>
              <a:rPr lang="it-IT" sz="1400" dirty="0">
                <a:solidFill>
                  <a:schemeClr val="tx1"/>
                </a:solidFill>
              </a:rPr>
              <a:t>Insegnante a Yale fino al 1939, fu tra i primi esponenti dell'indirizzo psicologico che prese il nome di funzionalismo. Nel 1903 scrisse </a:t>
            </a:r>
            <a:r>
              <a:rPr lang="it-IT" sz="1400" i="1" dirty="0">
                <a:solidFill>
                  <a:schemeClr val="tx1"/>
                </a:solidFill>
              </a:rPr>
              <a:t>The relation of </a:t>
            </a:r>
            <a:r>
              <a:rPr lang="it-IT" sz="1400" i="1" dirty="0" err="1">
                <a:solidFill>
                  <a:schemeClr val="tx1"/>
                </a:solidFill>
              </a:rPr>
              <a:t>structural</a:t>
            </a:r>
            <a:r>
              <a:rPr lang="it-IT" sz="1400" i="1" dirty="0">
                <a:solidFill>
                  <a:schemeClr val="tx1"/>
                </a:solidFill>
              </a:rPr>
              <a:t> and </a:t>
            </a:r>
            <a:r>
              <a:rPr lang="it-IT" sz="1400" i="1" dirty="0" err="1">
                <a:solidFill>
                  <a:schemeClr val="tx1"/>
                </a:solidFill>
              </a:rPr>
              <a:t>functional</a:t>
            </a:r>
            <a:r>
              <a:rPr lang="it-IT" sz="1400" i="1" dirty="0">
                <a:solidFill>
                  <a:schemeClr val="tx1"/>
                </a:solidFill>
              </a:rPr>
              <a:t> </a:t>
            </a:r>
            <a:r>
              <a:rPr lang="it-IT" sz="1400" i="1" dirty="0" err="1">
                <a:solidFill>
                  <a:schemeClr val="tx1"/>
                </a:solidFill>
              </a:rPr>
              <a:t>psichology</a:t>
            </a:r>
            <a:r>
              <a:rPr lang="it-IT" sz="1400" i="1" dirty="0">
                <a:solidFill>
                  <a:schemeClr val="tx1"/>
                </a:solidFill>
              </a:rPr>
              <a:t> to </a:t>
            </a:r>
            <a:r>
              <a:rPr lang="it-IT" sz="1400" i="1" dirty="0" err="1">
                <a:solidFill>
                  <a:schemeClr val="tx1"/>
                </a:solidFill>
              </a:rPr>
              <a:t>philosophy</a:t>
            </a:r>
            <a:r>
              <a:rPr lang="it-IT" sz="1400" i="1" dirty="0">
                <a:solidFill>
                  <a:schemeClr val="tx1"/>
                </a:solidFill>
              </a:rPr>
              <a:t>.</a:t>
            </a:r>
            <a:endParaRPr lang="it-IT" sz="1400" dirty="0">
              <a:solidFill>
                <a:schemeClr val="tx1"/>
              </a:solidFill>
            </a:endParaRPr>
          </a:p>
          <a:p>
            <a:r>
              <a:rPr lang="it-IT" sz="1400" dirty="0">
                <a:solidFill>
                  <a:schemeClr val="tx1"/>
                </a:solidFill>
              </a:rPr>
              <a:t>Fu notevolmente influenzato dal pensiero di John </a:t>
            </a:r>
            <a:r>
              <a:rPr lang="it-IT" sz="1400" dirty="0" err="1">
                <a:solidFill>
                  <a:schemeClr val="tx1"/>
                </a:solidFill>
              </a:rPr>
              <a:t>Dewey</a:t>
            </a:r>
            <a:r>
              <a:rPr lang="it-IT" sz="1400" dirty="0">
                <a:solidFill>
                  <a:schemeClr val="tx1"/>
                </a:solidFill>
              </a:rPr>
              <a:t> ed è conosciuto in ambito psicologico per il concetto di Psicologia funzionale</a:t>
            </a:r>
            <a:r>
              <a:rPr lang="it-IT" sz="1600" dirty="0">
                <a:solidFill>
                  <a:schemeClr val="tx1"/>
                </a:solidFill>
              </a:rPr>
              <a:t>.</a:t>
            </a:r>
          </a:p>
        </p:txBody>
      </p:sp>
      <p:sp>
        <p:nvSpPr>
          <p:cNvPr id="13" name="CasellaDiTesto 12"/>
          <p:cNvSpPr txBox="1"/>
          <p:nvPr/>
        </p:nvSpPr>
        <p:spPr>
          <a:xfrm>
            <a:off x="579489" y="3356992"/>
            <a:ext cx="7668853" cy="3600986"/>
          </a:xfrm>
          <a:prstGeom prst="rect">
            <a:avLst/>
          </a:prstGeom>
          <a:noFill/>
        </p:spPr>
        <p:txBody>
          <a:bodyPr wrap="square" rtlCol="0">
            <a:spAutoFit/>
          </a:bodyPr>
          <a:lstStyle/>
          <a:p>
            <a:r>
              <a:rPr lang="it-IT" dirty="0" smtClean="0">
                <a:latin typeface="Bodoni MT" panose="02070603080606020203" pitchFamily="18" charset="0"/>
              </a:rPr>
              <a:t>Bibliografia </a:t>
            </a:r>
          </a:p>
          <a:p>
            <a:endParaRPr lang="en-US" sz="1100" dirty="0" smtClean="0"/>
          </a:p>
          <a:p>
            <a:r>
              <a:rPr lang="en-US" sz="1100" dirty="0" smtClean="0"/>
              <a:t>Angell</a:t>
            </a:r>
            <a:r>
              <a:rPr lang="en-US" sz="1100" dirty="0"/>
              <a:t>, J. R. (1936). James Rowland Angell. In Carl Murchison (Ed.), </a:t>
            </a:r>
            <a:r>
              <a:rPr lang="en-US" sz="1100" i="1" dirty="0"/>
              <a:t>A History of Psychology in Autobiography</a:t>
            </a:r>
            <a:r>
              <a:rPr lang="en-US" sz="1100" dirty="0"/>
              <a:t> (Vol. 3, pp. 1–38). Worcester, MA: Clark University Press. </a:t>
            </a:r>
          </a:p>
          <a:p>
            <a:endParaRPr lang="en-US" sz="1100" dirty="0"/>
          </a:p>
          <a:p>
            <a:r>
              <a:rPr lang="en-US" sz="1100" dirty="0"/>
              <a:t>Arnold, F. (1907) Untitled [Review of the article: The Province of Functional Psychology]. The Journal of Philosophy, Psychology and Scientific Methods, 4, 276-277</a:t>
            </a:r>
            <a:r>
              <a:rPr lang="en-US" sz="1100" dirty="0" smtClean="0"/>
              <a:t>.</a:t>
            </a:r>
          </a:p>
          <a:p>
            <a:endParaRPr lang="en-US" sz="1100" dirty="0"/>
          </a:p>
          <a:p>
            <a:r>
              <a:rPr lang="en-US" sz="1100" dirty="0"/>
              <a:t>Dewsbury, D. (2003). James Rowland Angell, Born Administrator. In G. A. Kimble &amp; M. Wertheimer (Eds.), </a:t>
            </a:r>
            <a:r>
              <a:rPr lang="en-US" sz="1100" i="1" dirty="0"/>
              <a:t>Portraits of Pioneers in Psychology</a:t>
            </a:r>
            <a:r>
              <a:rPr lang="en-US" sz="1100" dirty="0"/>
              <a:t> (vol. 5). APA &amp; </a:t>
            </a:r>
            <a:r>
              <a:rPr lang="en-US" sz="1100" dirty="0" smtClean="0"/>
              <a:t>LE</a:t>
            </a:r>
          </a:p>
          <a:p>
            <a:endParaRPr lang="en-US" sz="1100" dirty="0"/>
          </a:p>
          <a:p>
            <a:r>
              <a:rPr lang="en-US" sz="1100" dirty="0" err="1"/>
              <a:t>Hergenhahn</a:t>
            </a:r>
            <a:r>
              <a:rPr lang="en-US" sz="1100" dirty="0"/>
              <a:t>, B. R. (2009). An Introduction to the History of Psychology. Belmont: Wadsworth Cengage Learning</a:t>
            </a:r>
            <a:r>
              <a:rPr lang="en-US" sz="1100" dirty="0" smtClean="0"/>
              <a:t>.</a:t>
            </a:r>
          </a:p>
          <a:p>
            <a:endParaRPr lang="en-US" sz="1100" dirty="0"/>
          </a:p>
          <a:p>
            <a:r>
              <a:rPr lang="en-US" sz="1100" dirty="0"/>
              <a:t>Kelley, Brooks Mather. (1999). </a:t>
            </a:r>
            <a:r>
              <a:rPr lang="en-US" sz="1100" i="1" dirty="0"/>
              <a:t>Yale: A History.</a:t>
            </a:r>
            <a:r>
              <a:rPr lang="en-US" sz="1100" dirty="0"/>
              <a:t> New Haven: Yale University Press. ISBN 978-0-300-07843-5; OCLC 810552</a:t>
            </a:r>
          </a:p>
          <a:p>
            <a:endParaRPr lang="en-US" sz="1100" dirty="0"/>
          </a:p>
          <a:p>
            <a:r>
              <a:rPr lang="en-US" sz="1100" dirty="0" err="1" smtClean="0"/>
              <a:t>Thilly</a:t>
            </a:r>
            <a:r>
              <a:rPr lang="en-US" sz="1100" dirty="0"/>
              <a:t>, F. (1905) Untitled. [Review of the book: Psychology: An Introductory Study of the Structure and Function of Human Consciousness]. The Philosophical Review, 14, 481-487.</a:t>
            </a:r>
          </a:p>
          <a:p>
            <a:endParaRPr lang="it-IT" dirty="0" smtClean="0">
              <a:latin typeface="Bodoni MT" panose="02070603080606020203" pitchFamily="18" charset="0"/>
            </a:endParaRPr>
          </a:p>
          <a:p>
            <a:r>
              <a:rPr lang="it-IT" sz="1600" i="1" dirty="0" smtClean="0"/>
              <a:t> </a:t>
            </a:r>
            <a:endParaRPr lang="it-IT" sz="1400" dirty="0">
              <a:latin typeface="Bodoni MT" panose="02070603080606020203" pitchFamily="18" charset="0"/>
            </a:endParaRPr>
          </a:p>
        </p:txBody>
      </p:sp>
      <p:sp>
        <p:nvSpPr>
          <p:cNvPr id="7"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9" name="Immagine 8" descr="https://upload.wikimedia.org/wikipedia/commons/thumb/b/b1/James_Rowland_Angell.png/220px-James_Rowland_Angell.png"/>
          <p:cNvPicPr/>
          <p:nvPr/>
        </p:nvPicPr>
        <p:blipFill>
          <a:blip r:embed="rId3">
            <a:extLst>
              <a:ext uri="{28A0092B-C50C-407E-A947-70E740481C1C}">
                <a14:useLocalDpi xmlns:a14="http://schemas.microsoft.com/office/drawing/2010/main" val="0"/>
              </a:ext>
            </a:extLst>
          </a:blip>
          <a:srcRect/>
          <a:stretch>
            <a:fillRect/>
          </a:stretch>
        </p:blipFill>
        <p:spPr bwMode="auto">
          <a:xfrm>
            <a:off x="323528" y="458206"/>
            <a:ext cx="2088232" cy="2705223"/>
          </a:xfrm>
          <a:prstGeom prst="rect">
            <a:avLst/>
          </a:prstGeom>
          <a:noFill/>
          <a:ln>
            <a:noFill/>
          </a:ln>
        </p:spPr>
      </p:pic>
    </p:spTree>
    <p:custDataLst>
      <p:tags r:id="rId1"/>
    </p:custDataLst>
    <p:extLst>
      <p:ext uri="{BB962C8B-B14F-4D97-AF65-F5344CB8AC3E}">
        <p14:creationId xmlns:p14="http://schemas.microsoft.com/office/powerpoint/2010/main" val="3397315306"/>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426150"/>
            <a:ext cx="4536504" cy="684803"/>
          </a:xfrm>
          <a:prstGeom prst="rect">
            <a:avLst/>
          </a:prstGeom>
          <a:noFill/>
        </p:spPr>
        <p:txBody>
          <a:bodyPr wrap="square" rtlCol="0">
            <a:spAutoFit/>
          </a:bodyPr>
          <a:lstStyle/>
          <a:p>
            <a:r>
              <a:rPr lang="it-IT" sz="2800" b="1" dirty="0"/>
              <a:t>George Herbert Mead</a:t>
            </a:r>
            <a:endParaRPr lang="it-IT" sz="2800" dirty="0"/>
          </a:p>
          <a:p>
            <a:r>
              <a:rPr lang="en-US" sz="1050" dirty="0"/>
              <a:t>(South Hadley, 27 </a:t>
            </a:r>
            <a:r>
              <a:rPr lang="en-US" sz="1050" dirty="0" err="1"/>
              <a:t>febbraio</a:t>
            </a:r>
            <a:r>
              <a:rPr lang="en-US" sz="1050" dirty="0"/>
              <a:t> 1863 – Chicago, 26 </a:t>
            </a:r>
            <a:r>
              <a:rPr lang="en-US" sz="1050" dirty="0" err="1"/>
              <a:t>aprile</a:t>
            </a:r>
            <a:r>
              <a:rPr lang="en-US" sz="1050" dirty="0"/>
              <a:t> 1931)</a:t>
            </a:r>
            <a:endParaRPr lang="it-IT" sz="1200" dirty="0"/>
          </a:p>
        </p:txBody>
      </p:sp>
      <p:sp>
        <p:nvSpPr>
          <p:cNvPr id="3" name="Rettangolo arrotondato 2"/>
          <p:cNvSpPr/>
          <p:nvPr/>
        </p:nvSpPr>
        <p:spPr>
          <a:xfrm>
            <a:off x="2555776" y="1268760"/>
            <a:ext cx="5760640" cy="20882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600" dirty="0" smtClean="0">
              <a:solidFill>
                <a:schemeClr val="tx1"/>
              </a:solidFill>
            </a:endParaRPr>
          </a:p>
          <a:p>
            <a:r>
              <a:rPr lang="it-IT" sz="1600" dirty="0" smtClean="0">
                <a:solidFill>
                  <a:schemeClr val="tx1"/>
                </a:solidFill>
              </a:rPr>
              <a:t>E’ </a:t>
            </a:r>
            <a:r>
              <a:rPr lang="it-IT" sz="1600" dirty="0">
                <a:solidFill>
                  <a:schemeClr val="tx1"/>
                </a:solidFill>
              </a:rPr>
              <a:t>stato un filosofo, sociologo e psicologo statunitense, considerato tra i padri fondatori della psicologia sociale</a:t>
            </a:r>
            <a:r>
              <a:rPr lang="it-IT" sz="1600" dirty="0" smtClean="0">
                <a:solidFill>
                  <a:schemeClr val="tx1"/>
                </a:solidFill>
              </a:rPr>
              <a:t>. </a:t>
            </a:r>
            <a:r>
              <a:rPr lang="it-IT" sz="1600" dirty="0">
                <a:solidFill>
                  <a:schemeClr val="tx1"/>
                </a:solidFill>
              </a:rPr>
              <a:t>Mead indicò nel giusto equilibrio fra la libertà di azione e di iniziativa dell'individuo, e l'integrazione delle singole unità nella collettività, la ricetta per un ottimale modello sociale.</a:t>
            </a:r>
          </a:p>
          <a:p>
            <a:r>
              <a:rPr lang="it-IT" sz="1600" dirty="0">
                <a:solidFill>
                  <a:schemeClr val="tx1"/>
                </a:solidFill>
              </a:rPr>
              <a:t>Dal suo approccio derivò la base epistemologica dell'</a:t>
            </a:r>
            <a:r>
              <a:rPr lang="it-IT" sz="1600" dirty="0" err="1">
                <a:solidFill>
                  <a:schemeClr val="tx1"/>
                </a:solidFill>
              </a:rPr>
              <a:t>Interazionismo</a:t>
            </a:r>
            <a:r>
              <a:rPr lang="it-IT" sz="1600" dirty="0">
                <a:solidFill>
                  <a:schemeClr val="tx1"/>
                </a:solidFill>
              </a:rPr>
              <a:t> simbolico.</a:t>
            </a:r>
          </a:p>
          <a:p>
            <a:endParaRPr lang="it-IT" sz="1600" dirty="0">
              <a:solidFill>
                <a:schemeClr val="tx1"/>
              </a:solidFill>
            </a:endParaRPr>
          </a:p>
        </p:txBody>
      </p:sp>
      <p:sp>
        <p:nvSpPr>
          <p:cNvPr id="13" name="CasellaDiTesto 12"/>
          <p:cNvSpPr txBox="1"/>
          <p:nvPr/>
        </p:nvSpPr>
        <p:spPr>
          <a:xfrm>
            <a:off x="395537" y="3501008"/>
            <a:ext cx="7852806" cy="3062377"/>
          </a:xfrm>
          <a:prstGeom prst="rect">
            <a:avLst/>
          </a:prstGeom>
          <a:noFill/>
        </p:spPr>
        <p:txBody>
          <a:bodyPr wrap="square" rtlCol="0">
            <a:spAutoFit/>
          </a:bodyPr>
          <a:lstStyle/>
          <a:p>
            <a:r>
              <a:rPr lang="it-IT" dirty="0" smtClean="0">
                <a:latin typeface="Bodoni MT" panose="02070603080606020203" pitchFamily="18" charset="0"/>
              </a:rPr>
              <a:t>Bibliografia </a:t>
            </a:r>
          </a:p>
          <a:p>
            <a:endParaRPr lang="it-IT" dirty="0">
              <a:latin typeface="Bodoni MT" panose="02070603080606020203" pitchFamily="18" charset="0"/>
            </a:endParaRPr>
          </a:p>
          <a:p>
            <a:r>
              <a:rPr lang="en-US" sz="1400" dirty="0"/>
              <a:t>1932. </a:t>
            </a:r>
            <a:r>
              <a:rPr lang="en-US" sz="1400" i="1" dirty="0"/>
              <a:t>The Philosophy of the Present</a:t>
            </a:r>
            <a:r>
              <a:rPr lang="en-US" sz="1400" dirty="0"/>
              <a:t>. Prometheus Books.</a:t>
            </a:r>
          </a:p>
          <a:p>
            <a:r>
              <a:rPr lang="en-US" sz="1400" dirty="0"/>
              <a:t>1934. </a:t>
            </a:r>
            <a:r>
              <a:rPr lang="en-US" sz="1400" i="1" dirty="0"/>
              <a:t>Mind, Self, and Society</a:t>
            </a:r>
            <a:r>
              <a:rPr lang="en-US" sz="1400" dirty="0"/>
              <a:t>. Ed. by Charles W. Morris. University of Chicago Press.</a:t>
            </a:r>
          </a:p>
          <a:p>
            <a:r>
              <a:rPr lang="en-US" sz="1400" dirty="0"/>
              <a:t>1936. </a:t>
            </a:r>
            <a:r>
              <a:rPr lang="en-US" sz="1400" i="1" dirty="0"/>
              <a:t>Movements of Thought in the Nineteenth Century</a:t>
            </a:r>
            <a:r>
              <a:rPr lang="en-US" sz="1400" dirty="0"/>
              <a:t>. Ed. by C. W. Morris. University of Chicago Press.</a:t>
            </a:r>
          </a:p>
          <a:p>
            <a:r>
              <a:rPr lang="en-US" sz="1400" dirty="0"/>
              <a:t>1938. </a:t>
            </a:r>
            <a:r>
              <a:rPr lang="en-US" sz="1400" i="1" dirty="0"/>
              <a:t>The Philosophy of the Act</a:t>
            </a:r>
            <a:r>
              <a:rPr lang="en-US" sz="1400" dirty="0"/>
              <a:t>. Ed. by C.W. Morris et al. University of Chicago Press.</a:t>
            </a:r>
          </a:p>
          <a:p>
            <a:r>
              <a:rPr lang="en-US" sz="1400" dirty="0"/>
              <a:t>1964. </a:t>
            </a:r>
            <a:r>
              <a:rPr lang="en-US" sz="1400" i="1" dirty="0"/>
              <a:t>Selected Writings</a:t>
            </a:r>
            <a:r>
              <a:rPr lang="en-US" sz="1400" dirty="0"/>
              <a:t>. Ed. by A. J. </a:t>
            </a:r>
            <a:r>
              <a:rPr lang="en-US" sz="1400" dirty="0" err="1"/>
              <a:t>Reck</a:t>
            </a:r>
            <a:r>
              <a:rPr lang="en-US" sz="1400" dirty="0"/>
              <a:t>. University Chicago Press. This out-of-print volume collects articles Mead himself prepared for publication.</a:t>
            </a:r>
          </a:p>
          <a:p>
            <a:r>
              <a:rPr lang="en-US" sz="1400" dirty="0"/>
              <a:t>1982. </a:t>
            </a:r>
            <a:r>
              <a:rPr lang="en-US" sz="1400" i="1" dirty="0"/>
              <a:t>The Individual and the Social Self: Unpublished Essays by G. H. Mead</a:t>
            </a:r>
            <a:r>
              <a:rPr lang="en-US" sz="1400" dirty="0"/>
              <a:t>. Ed. by David L. Miller. University of Chicago Press. </a:t>
            </a:r>
            <a:r>
              <a:rPr lang="en-US" sz="1400" dirty="0" smtClean="0"/>
              <a:t>2001</a:t>
            </a:r>
            <a:r>
              <a:rPr lang="en-US" sz="1400" dirty="0"/>
              <a:t>. </a:t>
            </a:r>
            <a:r>
              <a:rPr lang="en-US" sz="1400" i="1" dirty="0"/>
              <a:t>Essays in Social Psychology</a:t>
            </a:r>
            <a:r>
              <a:rPr lang="en-US" sz="1400" dirty="0"/>
              <a:t>. Ed. by M. J. Deegan. Transaction Books</a:t>
            </a:r>
            <a:r>
              <a:rPr lang="en-US" sz="1400" dirty="0" smtClean="0"/>
              <a:t>.</a:t>
            </a:r>
            <a:endParaRPr lang="it-IT" dirty="0" smtClean="0">
              <a:latin typeface="Bodoni MT" panose="02070603080606020203" pitchFamily="18" charset="0"/>
            </a:endParaRPr>
          </a:p>
          <a:p>
            <a:endParaRPr lang="en-US" sz="1100" dirty="0" smtClean="0"/>
          </a:p>
          <a:p>
            <a:endParaRPr lang="it-IT" dirty="0" smtClean="0">
              <a:latin typeface="Bodoni MT" panose="02070603080606020203" pitchFamily="18" charset="0"/>
            </a:endParaRPr>
          </a:p>
          <a:p>
            <a:r>
              <a:rPr lang="it-IT" sz="1600" i="1" dirty="0" smtClean="0"/>
              <a:t> </a:t>
            </a:r>
            <a:endParaRPr lang="it-IT" sz="1400" dirty="0">
              <a:latin typeface="Bodoni MT" panose="02070603080606020203" pitchFamily="18" charset="0"/>
            </a:endParaRPr>
          </a:p>
        </p:txBody>
      </p:sp>
      <p:sp>
        <p:nvSpPr>
          <p:cNvPr id="7"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8" name="Immagine 7" descr="https://upload.wikimedia.org/wikipedia/commons/0/01/George_Herbert_Mead.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2016224" cy="2498794"/>
          </a:xfrm>
          <a:prstGeom prst="rect">
            <a:avLst/>
          </a:prstGeom>
          <a:noFill/>
          <a:ln>
            <a:noFill/>
          </a:ln>
        </p:spPr>
      </p:pic>
    </p:spTree>
    <p:custDataLst>
      <p:tags r:id="rId1"/>
    </p:custDataLst>
    <p:extLst>
      <p:ext uri="{BB962C8B-B14F-4D97-AF65-F5344CB8AC3E}">
        <p14:creationId xmlns:p14="http://schemas.microsoft.com/office/powerpoint/2010/main" val="161661786"/>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99592" y="620687"/>
            <a:ext cx="691276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3200" b="1" dirty="0" smtClean="0">
                <a:solidFill>
                  <a:schemeClr val="tx1">
                    <a:lumMod val="95000"/>
                    <a:lumOff val="5000"/>
                  </a:schemeClr>
                </a:solidFill>
                <a:latin typeface="Bodoni MT" panose="02070603080606020203" pitchFamily="18" charset="0"/>
              </a:rPr>
              <a:t>Le subculture</a:t>
            </a:r>
          </a:p>
        </p:txBody>
      </p:sp>
      <p:sp>
        <p:nvSpPr>
          <p:cNvPr id="2" name="Freccia a destra con strisce 1"/>
          <p:cNvSpPr/>
          <p:nvPr/>
        </p:nvSpPr>
        <p:spPr>
          <a:xfrm>
            <a:off x="755576" y="2394596"/>
            <a:ext cx="1224136" cy="484632"/>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arrotondato 2"/>
          <p:cNvSpPr/>
          <p:nvPr/>
        </p:nvSpPr>
        <p:spPr>
          <a:xfrm>
            <a:off x="2483768" y="1916832"/>
            <a:ext cx="5328592"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it-IT" dirty="0">
                <a:solidFill>
                  <a:schemeClr val="tx1">
                    <a:lumMod val="95000"/>
                    <a:lumOff val="5000"/>
                  </a:schemeClr>
                </a:solidFill>
                <a:latin typeface="Bodoni MT" panose="02070603080606020203" pitchFamily="18" charset="0"/>
              </a:rPr>
              <a:t>Le </a:t>
            </a:r>
            <a:r>
              <a:rPr lang="it-IT" b="1" i="1" u="sng" dirty="0">
                <a:solidFill>
                  <a:schemeClr val="tx1">
                    <a:lumMod val="95000"/>
                    <a:lumOff val="5000"/>
                  </a:schemeClr>
                </a:solidFill>
                <a:latin typeface="Bodoni MT" panose="02070603080606020203" pitchFamily="18" charset="0"/>
              </a:rPr>
              <a:t>subculture criminali</a:t>
            </a:r>
            <a:r>
              <a:rPr lang="it-IT" dirty="0">
                <a:solidFill>
                  <a:schemeClr val="tx1">
                    <a:lumMod val="95000"/>
                    <a:lumOff val="5000"/>
                  </a:schemeClr>
                </a:solidFill>
                <a:latin typeface="Bodoni MT" panose="02070603080606020203" pitchFamily="18" charset="0"/>
              </a:rPr>
              <a:t> sono costituite da più culture all'interno di una stessa società, dove si apprende la </a:t>
            </a:r>
            <a:r>
              <a:rPr lang="it-IT" u="sng" dirty="0">
                <a:solidFill>
                  <a:schemeClr val="tx1">
                    <a:lumMod val="95000"/>
                    <a:lumOff val="5000"/>
                  </a:schemeClr>
                </a:solidFill>
                <a:latin typeface="Bodoni MT" panose="02070603080606020203" pitchFamily="18" charset="0"/>
              </a:rPr>
              <a:t>condotta </a:t>
            </a:r>
            <a:r>
              <a:rPr lang="it-IT" u="sng" dirty="0" smtClean="0">
                <a:solidFill>
                  <a:schemeClr val="tx1">
                    <a:lumMod val="95000"/>
                    <a:lumOff val="5000"/>
                  </a:schemeClr>
                </a:solidFill>
                <a:latin typeface="Bodoni MT" panose="02070603080606020203" pitchFamily="18" charset="0"/>
              </a:rPr>
              <a:t>illegale</a:t>
            </a:r>
            <a:endParaRPr lang="it-IT" u="sng" dirty="0">
              <a:solidFill>
                <a:schemeClr val="tx1">
                  <a:lumMod val="95000"/>
                  <a:lumOff val="5000"/>
                </a:schemeClr>
              </a:solidFill>
              <a:latin typeface="Bodoni MT" panose="02070603080606020203" pitchFamily="18" charset="0"/>
            </a:endParaRPr>
          </a:p>
        </p:txBody>
      </p:sp>
      <p:sp>
        <p:nvSpPr>
          <p:cNvPr id="7" name="Freccia a destra con strisce 6"/>
          <p:cNvSpPr/>
          <p:nvPr/>
        </p:nvSpPr>
        <p:spPr>
          <a:xfrm>
            <a:off x="755576" y="4509120"/>
            <a:ext cx="1224136" cy="484632"/>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arrotondato 7"/>
          <p:cNvSpPr/>
          <p:nvPr/>
        </p:nvSpPr>
        <p:spPr>
          <a:xfrm>
            <a:off x="2483768" y="3933056"/>
            <a:ext cx="5328592" cy="188192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it-IT" dirty="0">
                <a:solidFill>
                  <a:schemeClr val="tx1">
                    <a:lumMod val="95000"/>
                    <a:lumOff val="5000"/>
                  </a:schemeClr>
                </a:solidFill>
                <a:latin typeface="Bodoni MT" panose="02070603080606020203" pitchFamily="18" charset="0"/>
              </a:rPr>
              <a:t>S</a:t>
            </a:r>
            <a:r>
              <a:rPr lang="it-IT" dirty="0" smtClean="0">
                <a:solidFill>
                  <a:schemeClr val="tx1">
                    <a:lumMod val="95000"/>
                    <a:lumOff val="5000"/>
                  </a:schemeClr>
                </a:solidFill>
                <a:latin typeface="Bodoni MT" panose="02070603080606020203" pitchFamily="18" charset="0"/>
              </a:rPr>
              <a:t>econdo la scuola di Chicago </a:t>
            </a:r>
            <a:r>
              <a:rPr lang="it-IT" u="sng" dirty="0" smtClean="0">
                <a:solidFill>
                  <a:schemeClr val="tx1">
                    <a:lumMod val="95000"/>
                    <a:lumOff val="5000"/>
                  </a:schemeClr>
                </a:solidFill>
                <a:latin typeface="Bodoni MT" panose="02070603080606020203" pitchFamily="18" charset="0"/>
              </a:rPr>
              <a:t>chi </a:t>
            </a:r>
            <a:r>
              <a:rPr lang="it-IT" u="sng" dirty="0">
                <a:solidFill>
                  <a:schemeClr val="tx1">
                    <a:lumMod val="95000"/>
                    <a:lumOff val="5000"/>
                  </a:schemeClr>
                </a:solidFill>
                <a:latin typeface="Bodoni MT" panose="02070603080606020203" pitchFamily="18" charset="0"/>
              </a:rPr>
              <a:t>commette reati non è </a:t>
            </a:r>
            <a:r>
              <a:rPr lang="it-IT" u="sng" dirty="0" smtClean="0">
                <a:solidFill>
                  <a:schemeClr val="tx1">
                    <a:lumMod val="95000"/>
                    <a:lumOff val="5000"/>
                  </a:schemeClr>
                </a:solidFill>
                <a:latin typeface="Bodoni MT" panose="02070603080606020203" pitchFamily="18" charset="0"/>
              </a:rPr>
              <a:t>deviante </a:t>
            </a:r>
            <a:r>
              <a:rPr lang="it-IT" u="sng" dirty="0">
                <a:solidFill>
                  <a:schemeClr val="tx1">
                    <a:lumMod val="95000"/>
                    <a:lumOff val="5000"/>
                  </a:schemeClr>
                </a:solidFill>
                <a:latin typeface="Bodoni MT" panose="02070603080606020203" pitchFamily="18" charset="0"/>
              </a:rPr>
              <a:t>perché ha agito secondo le norme del gruppo di </a:t>
            </a:r>
            <a:r>
              <a:rPr lang="it-IT" u="sng" dirty="0" smtClean="0">
                <a:solidFill>
                  <a:schemeClr val="tx1">
                    <a:lumMod val="95000"/>
                    <a:lumOff val="5000"/>
                  </a:schemeClr>
                </a:solidFill>
                <a:latin typeface="Bodoni MT" panose="02070603080606020203" pitchFamily="18" charset="0"/>
              </a:rPr>
              <a:t>appartenenza</a:t>
            </a:r>
            <a:r>
              <a:rPr lang="it-IT" dirty="0" smtClean="0">
                <a:solidFill>
                  <a:schemeClr val="tx1">
                    <a:lumMod val="95000"/>
                    <a:lumOff val="5000"/>
                  </a:schemeClr>
                </a:solidFill>
                <a:latin typeface="Bodoni MT" panose="02070603080606020203" pitchFamily="18" charset="0"/>
              </a:rPr>
              <a:t>. Quindi </a:t>
            </a:r>
            <a:r>
              <a:rPr lang="it-IT" dirty="0">
                <a:solidFill>
                  <a:schemeClr val="tx1">
                    <a:lumMod val="95000"/>
                    <a:lumOff val="5000"/>
                  </a:schemeClr>
                </a:solidFill>
                <a:latin typeface="Bodoni MT" panose="02070603080606020203" pitchFamily="18" charset="0"/>
              </a:rPr>
              <a:t>secondo motivazioni fondate esattamente come le persone che agiscono rispettando le norme.</a:t>
            </a:r>
          </a:p>
        </p:txBody>
      </p:sp>
    </p:spTree>
    <p:custDataLst>
      <p:tags r:id="rId1"/>
    </p:custDataLst>
    <p:extLst>
      <p:ext uri="{BB962C8B-B14F-4D97-AF65-F5344CB8AC3E}">
        <p14:creationId xmlns:p14="http://schemas.microsoft.com/office/powerpoint/2010/main" val="3391184407"/>
      </p:ext>
    </p:extLst>
  </p:cSld>
  <p:clrMapOvr>
    <a:masterClrMapping/>
  </p:clrMapOvr>
  <mc:AlternateContent xmlns:mc="http://schemas.openxmlformats.org/markup-compatibility/2006" xmlns:p14="http://schemas.microsoft.com/office/powerpoint/2010/main">
    <mc:Choice Requires="p14">
      <p:transition spd="slow" p14:dur="2000" advTm="15652"/>
    </mc:Choice>
    <mc:Fallback xmlns="">
      <p:transition spd="slow" advTm="15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426150"/>
            <a:ext cx="4536504" cy="684803"/>
          </a:xfrm>
          <a:prstGeom prst="rect">
            <a:avLst/>
          </a:prstGeom>
          <a:noFill/>
        </p:spPr>
        <p:txBody>
          <a:bodyPr wrap="square" rtlCol="0">
            <a:spAutoFit/>
          </a:bodyPr>
          <a:lstStyle/>
          <a:p>
            <a:r>
              <a:rPr lang="it-IT" sz="2800" b="1" dirty="0"/>
              <a:t>Herbert </a:t>
            </a:r>
            <a:r>
              <a:rPr lang="it-IT" sz="2800" b="1" dirty="0" err="1"/>
              <a:t>Blumer</a:t>
            </a:r>
            <a:endParaRPr lang="it-IT" sz="2800" dirty="0"/>
          </a:p>
          <a:p>
            <a:r>
              <a:rPr lang="fr-FR" sz="1050" dirty="0"/>
              <a:t>(Saint Louis, 7 </a:t>
            </a:r>
            <a:r>
              <a:rPr lang="fr-FR" sz="1050" dirty="0" err="1"/>
              <a:t>marzo</a:t>
            </a:r>
            <a:r>
              <a:rPr lang="fr-FR" sz="1050" dirty="0"/>
              <a:t> 1900 – 13 </a:t>
            </a:r>
            <a:r>
              <a:rPr lang="fr-FR" sz="1050" dirty="0" err="1"/>
              <a:t>aprile</a:t>
            </a:r>
            <a:r>
              <a:rPr lang="fr-FR" sz="1050" dirty="0"/>
              <a:t> 1987)</a:t>
            </a:r>
            <a:endParaRPr lang="it-IT" sz="1200" dirty="0"/>
          </a:p>
        </p:txBody>
      </p:sp>
      <p:sp>
        <p:nvSpPr>
          <p:cNvPr id="3" name="Rettangolo arrotondato 2"/>
          <p:cNvSpPr/>
          <p:nvPr/>
        </p:nvSpPr>
        <p:spPr>
          <a:xfrm>
            <a:off x="2555776" y="1268760"/>
            <a:ext cx="5760640" cy="208823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solidFill>
                  <a:schemeClr val="tx1"/>
                </a:solidFill>
              </a:rPr>
              <a:t>E’ </a:t>
            </a:r>
            <a:r>
              <a:rPr lang="it-IT" sz="1600" dirty="0">
                <a:solidFill>
                  <a:schemeClr val="tx1"/>
                </a:solidFill>
              </a:rPr>
              <a:t>stato un sociologo statunitense. I suoi principali interessi accademici furono incentrati attorno all'</a:t>
            </a:r>
            <a:r>
              <a:rPr lang="it-IT" sz="1600" dirty="0" err="1">
                <a:solidFill>
                  <a:schemeClr val="tx1"/>
                </a:solidFill>
              </a:rPr>
              <a:t>interazionismo</a:t>
            </a:r>
            <a:r>
              <a:rPr lang="it-IT" sz="1600" dirty="0">
                <a:solidFill>
                  <a:schemeClr val="tx1"/>
                </a:solidFill>
              </a:rPr>
              <a:t> simbolico ed ai metodi della ricerca sociale</a:t>
            </a:r>
            <a:r>
              <a:rPr lang="it-IT" sz="1600" dirty="0" smtClean="0">
                <a:solidFill>
                  <a:schemeClr val="tx1"/>
                </a:solidFill>
              </a:rPr>
              <a:t>.</a:t>
            </a:r>
          </a:p>
          <a:p>
            <a:r>
              <a:rPr lang="it-IT" sz="1600" dirty="0">
                <a:solidFill>
                  <a:schemeClr val="tx1"/>
                </a:solidFill>
              </a:rPr>
              <a:t>Credendo che gli individui creino la propria realtà sociale attraverso l'azione individuale e collettiva, egli fu interprete e sostenitore delle opere di George Herbert Mead sull'</a:t>
            </a:r>
            <a:r>
              <a:rPr lang="it-IT" sz="1600" dirty="0" err="1">
                <a:solidFill>
                  <a:schemeClr val="tx1"/>
                </a:solidFill>
              </a:rPr>
              <a:t>interazionismo</a:t>
            </a:r>
            <a:r>
              <a:rPr lang="it-IT" sz="1600" dirty="0">
                <a:solidFill>
                  <a:schemeClr val="tx1"/>
                </a:solidFill>
              </a:rPr>
              <a:t>.</a:t>
            </a:r>
          </a:p>
        </p:txBody>
      </p:sp>
      <p:sp>
        <p:nvSpPr>
          <p:cNvPr id="13" name="CasellaDiTesto 12"/>
          <p:cNvSpPr txBox="1"/>
          <p:nvPr/>
        </p:nvSpPr>
        <p:spPr>
          <a:xfrm>
            <a:off x="395537" y="3505201"/>
            <a:ext cx="7852806" cy="4216539"/>
          </a:xfrm>
          <a:prstGeom prst="rect">
            <a:avLst/>
          </a:prstGeom>
          <a:noFill/>
        </p:spPr>
        <p:txBody>
          <a:bodyPr wrap="square" rtlCol="0">
            <a:spAutoFit/>
          </a:bodyPr>
          <a:lstStyle/>
          <a:p>
            <a:r>
              <a:rPr lang="it-IT" dirty="0" smtClean="0">
                <a:latin typeface="Bodoni MT" panose="02070603080606020203" pitchFamily="18" charset="0"/>
              </a:rPr>
              <a:t>Bibliografia </a:t>
            </a:r>
          </a:p>
          <a:p>
            <a:r>
              <a:rPr lang="en-US" sz="1100" i="1" dirty="0"/>
              <a:t>Movies, Delinquency, and Crime</a:t>
            </a:r>
            <a:r>
              <a:rPr lang="en-US" sz="1100" dirty="0"/>
              <a:t> (1933)</a:t>
            </a:r>
          </a:p>
          <a:p>
            <a:r>
              <a:rPr lang="en-US" sz="1100" i="1" dirty="0"/>
              <a:t>Movies and Conduct</a:t>
            </a:r>
            <a:r>
              <a:rPr lang="en-US" sz="1100" dirty="0"/>
              <a:t>. New York, Macmillan and Company (1933)</a:t>
            </a:r>
          </a:p>
          <a:p>
            <a:r>
              <a:rPr lang="en-US" sz="1100" i="1" dirty="0"/>
              <a:t>The Human Side of Social Planning</a:t>
            </a:r>
            <a:r>
              <a:rPr lang="en-US" sz="1100" dirty="0"/>
              <a:t> (1935)</a:t>
            </a:r>
          </a:p>
          <a:p>
            <a:r>
              <a:rPr lang="en-US" sz="1100" dirty="0"/>
              <a:t>"Social Psychology," in </a:t>
            </a:r>
            <a:r>
              <a:rPr lang="en-US" sz="1100" i="1" dirty="0"/>
              <a:t>Man and Society: A Substantive Introduction to the Social Science</a:t>
            </a:r>
            <a:r>
              <a:rPr lang="en-US" sz="1100" dirty="0"/>
              <a:t>, by Emerson Peter Schmidt (ed.). New York, Prentice-Hall (1937)</a:t>
            </a:r>
          </a:p>
          <a:p>
            <a:r>
              <a:rPr lang="en-US" sz="1100" i="1" dirty="0"/>
              <a:t>An Appraisal of Thomas and </a:t>
            </a:r>
            <a:r>
              <a:rPr lang="en-US" sz="1100" i="1" dirty="0" err="1"/>
              <a:t>Znaniecki's</a:t>
            </a:r>
            <a:r>
              <a:rPr lang="en-US" sz="1100" i="1" dirty="0"/>
              <a:t> The Polish Peasant in Europe and America</a:t>
            </a:r>
            <a:r>
              <a:rPr lang="en-US" sz="1100" dirty="0"/>
              <a:t>. New York, Social Science Research Council (1939)</a:t>
            </a:r>
          </a:p>
          <a:p>
            <a:r>
              <a:rPr lang="en-US" sz="1100" dirty="0"/>
              <a:t>"Sociological Theory in Industrial Relations," </a:t>
            </a:r>
            <a:r>
              <a:rPr lang="en-US" sz="1100" i="1" dirty="0"/>
              <a:t>American Sociological Review</a:t>
            </a:r>
            <a:r>
              <a:rPr lang="en-US" sz="1100" dirty="0"/>
              <a:t>, vol. 12, no. 3, p. 271–278 (1947)</a:t>
            </a:r>
          </a:p>
          <a:p>
            <a:r>
              <a:rPr lang="en-US" sz="1100" dirty="0"/>
              <a:t>"Collective Behavior," in </a:t>
            </a:r>
            <a:r>
              <a:rPr lang="en-US" sz="1100" i="1" dirty="0"/>
              <a:t>New Outline of the Principles of Sociology</a:t>
            </a:r>
            <a:r>
              <a:rPr lang="en-US" sz="1100" dirty="0"/>
              <a:t>, by A. M. Lee (ed.). New York, Barnes and Noble, p. 166–222 (1951)</a:t>
            </a:r>
          </a:p>
          <a:p>
            <a:r>
              <a:rPr lang="en-US" sz="1100" dirty="0"/>
              <a:t>"Reflections on Theory of Race Relations," in </a:t>
            </a:r>
            <a:r>
              <a:rPr lang="en-US" sz="1100" i="1" dirty="0"/>
              <a:t>Man and Society: A Substantive Introduction to the Social Science</a:t>
            </a:r>
            <a:r>
              <a:rPr lang="en-US" sz="1100" dirty="0"/>
              <a:t>, by Andrew W. Lind (ed.). Honolulu, University of Hawaii Press, p. 3–21 (1955)</a:t>
            </a:r>
          </a:p>
          <a:p>
            <a:r>
              <a:rPr lang="en-US" sz="1100" dirty="0"/>
              <a:t>"Sociological Analysis and the "Variable"," </a:t>
            </a:r>
            <a:r>
              <a:rPr lang="en-US" sz="1100" i="1" dirty="0"/>
              <a:t>American Sociological Review</a:t>
            </a:r>
            <a:r>
              <a:rPr lang="en-US" sz="1100" dirty="0"/>
              <a:t>, Vol 21, No. 6, p. 683–690 (1956)</a:t>
            </a:r>
          </a:p>
          <a:p>
            <a:r>
              <a:rPr lang="en-US" sz="1100" dirty="0"/>
              <a:t>"Race Prejudice as a Sense of Group Position," </a:t>
            </a:r>
            <a:r>
              <a:rPr lang="en-US" sz="1100" i="1" dirty="0"/>
              <a:t>The Pacific Sociological Review</a:t>
            </a:r>
            <a:r>
              <a:rPr lang="en-US" sz="1100" dirty="0"/>
              <a:t>, vol. 1, no. 1, p. 3–7 (1958)</a:t>
            </a:r>
          </a:p>
          <a:p>
            <a:r>
              <a:rPr lang="en-US" sz="1100" dirty="0"/>
              <a:t>"Recent Trends in Research on Race Relations: United States of America," </a:t>
            </a:r>
            <a:r>
              <a:rPr lang="en-US" sz="1100" i="1" dirty="0"/>
              <a:t>International Social Science Journal</a:t>
            </a:r>
            <a:r>
              <a:rPr lang="en-US" sz="1100" dirty="0"/>
              <a:t>, vol. 10, no. 3, p. 403–447 (1958)</a:t>
            </a:r>
          </a:p>
          <a:p>
            <a:r>
              <a:rPr lang="en-US" sz="1100" i="1" dirty="0" smtClean="0"/>
              <a:t>Symbolic </a:t>
            </a:r>
            <a:r>
              <a:rPr lang="en-US" sz="1100" i="1" dirty="0"/>
              <a:t>Interactionism: Perspective and Method</a:t>
            </a:r>
            <a:r>
              <a:rPr lang="en-US" sz="1100" dirty="0"/>
              <a:t>. New Jersey, Prentice-Hall (1969)</a:t>
            </a:r>
          </a:p>
          <a:p>
            <a:r>
              <a:rPr lang="en-US" sz="1100" dirty="0"/>
              <a:t>"Theories of Race and Social Action" (with Troy Duster), in </a:t>
            </a:r>
            <a:r>
              <a:rPr lang="en-US" sz="1100" i="1" dirty="0"/>
              <a:t>Sociological Theories: Race and Colonialism</a:t>
            </a:r>
            <a:r>
              <a:rPr lang="en-US" sz="1100" dirty="0"/>
              <a:t>. Paris, </a:t>
            </a:r>
            <a:r>
              <a:rPr lang="en-US" sz="1100" dirty="0" err="1"/>
              <a:t>Unesco</a:t>
            </a:r>
            <a:r>
              <a:rPr lang="en-US" sz="1100" dirty="0"/>
              <a:t> (1980)</a:t>
            </a:r>
          </a:p>
          <a:p>
            <a:r>
              <a:rPr lang="en-US" sz="1100" i="1" dirty="0"/>
              <a:t>George Herbert Mead and Human Conduct</a:t>
            </a:r>
            <a:r>
              <a:rPr lang="en-US" sz="1100" dirty="0"/>
              <a:t> (2004)</a:t>
            </a:r>
          </a:p>
          <a:p>
            <a:endParaRPr lang="it-IT" dirty="0">
              <a:latin typeface="Bodoni MT" panose="02070603080606020203" pitchFamily="18" charset="0"/>
            </a:endParaRPr>
          </a:p>
          <a:p>
            <a:endParaRPr lang="en-US" sz="1100" dirty="0" smtClean="0"/>
          </a:p>
          <a:p>
            <a:endParaRPr lang="it-IT" dirty="0" smtClean="0">
              <a:latin typeface="Bodoni MT" panose="02070603080606020203" pitchFamily="18" charset="0"/>
            </a:endParaRPr>
          </a:p>
          <a:p>
            <a:r>
              <a:rPr lang="it-IT" sz="1600" i="1" dirty="0" smtClean="0"/>
              <a:t> </a:t>
            </a:r>
            <a:endParaRPr lang="it-IT" sz="1400" dirty="0">
              <a:latin typeface="Bodoni MT" panose="02070603080606020203" pitchFamily="18" charset="0"/>
            </a:endParaRPr>
          </a:p>
        </p:txBody>
      </p:sp>
      <p:sp>
        <p:nvSpPr>
          <p:cNvPr id="7" name="Rectangle 3"/>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9" name="Immagine 8" descr="https://www.lacomunicazione.it/foto/151_1.jpg"/>
          <p:cNvPicPr/>
          <p:nvPr/>
        </p:nvPicPr>
        <p:blipFill>
          <a:blip r:embed="rId3">
            <a:extLst>
              <a:ext uri="{28A0092B-C50C-407E-A947-70E740481C1C}">
                <a14:useLocalDpi xmlns:a14="http://schemas.microsoft.com/office/drawing/2010/main" val="0"/>
              </a:ext>
            </a:extLst>
          </a:blip>
          <a:srcRect/>
          <a:stretch>
            <a:fillRect/>
          </a:stretch>
        </p:blipFill>
        <p:spPr bwMode="auto">
          <a:xfrm>
            <a:off x="395537" y="548680"/>
            <a:ext cx="1947545" cy="2458720"/>
          </a:xfrm>
          <a:prstGeom prst="rect">
            <a:avLst/>
          </a:prstGeom>
          <a:noFill/>
          <a:ln>
            <a:noFill/>
          </a:ln>
        </p:spPr>
      </p:pic>
    </p:spTree>
    <p:custDataLst>
      <p:tags r:id="rId1"/>
    </p:custDataLst>
    <p:extLst>
      <p:ext uri="{BB962C8B-B14F-4D97-AF65-F5344CB8AC3E}">
        <p14:creationId xmlns:p14="http://schemas.microsoft.com/office/powerpoint/2010/main" val="2353505785"/>
      </p:ext>
    </p:extLst>
  </p:cSld>
  <p:clrMapOvr>
    <a:masterClrMapping/>
  </p:clrMapOvr>
  <mc:AlternateContent xmlns:mc="http://schemas.openxmlformats.org/markup-compatibility/2006" xmlns:p14="http://schemas.microsoft.com/office/powerpoint/2010/main">
    <mc:Choice Requires="p14">
      <p:transition spd="slow" p14:dur="2000" advTm="13873"/>
    </mc:Choice>
    <mc:Fallback xmlns="">
      <p:transition spd="slow" advTm="138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CasellaDiTesto 5"/>
          <p:cNvSpPr txBox="1"/>
          <p:nvPr/>
        </p:nvSpPr>
        <p:spPr>
          <a:xfrm>
            <a:off x="467544" y="480159"/>
            <a:ext cx="76328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t>ANTECEDENTI E SVILUPPI TEORICI</a:t>
            </a:r>
            <a:endParaRPr lang="it-IT" sz="2400" dirty="0"/>
          </a:p>
        </p:txBody>
      </p:sp>
      <p:sp>
        <p:nvSpPr>
          <p:cNvPr id="3" name="Rettangolo arrotondato 2"/>
          <p:cNvSpPr/>
          <p:nvPr/>
        </p:nvSpPr>
        <p:spPr>
          <a:xfrm>
            <a:off x="2699792" y="2276872"/>
            <a:ext cx="5544616" cy="138959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solidFill>
                <a:schemeClr val="tx1"/>
              </a:solidFill>
            </a:endParaRPr>
          </a:p>
          <a:p>
            <a:endParaRPr lang="it-IT" sz="1400" dirty="0" smtClean="0">
              <a:solidFill>
                <a:schemeClr val="tx1"/>
              </a:solidFill>
            </a:endParaRPr>
          </a:p>
          <a:p>
            <a:r>
              <a:rPr lang="it-IT" sz="1400" dirty="0" smtClean="0">
                <a:solidFill>
                  <a:schemeClr val="tx1"/>
                </a:solidFill>
              </a:rPr>
              <a:t>E’ stato uno psicologo e filosofo statunitense </a:t>
            </a:r>
          </a:p>
          <a:p>
            <a:r>
              <a:rPr lang="it-IT" sz="1400" dirty="0" smtClean="0">
                <a:solidFill>
                  <a:schemeClr val="tx1"/>
                </a:solidFill>
              </a:rPr>
              <a:t>di origine irlandese. Egli fu presidente della</a:t>
            </a:r>
          </a:p>
          <a:p>
            <a:r>
              <a:rPr lang="it-IT" sz="1400" dirty="0" smtClean="0">
                <a:solidFill>
                  <a:schemeClr val="tx1"/>
                </a:solidFill>
              </a:rPr>
              <a:t> Society for </a:t>
            </a:r>
            <a:r>
              <a:rPr lang="it-IT" sz="1400" dirty="0" err="1" smtClean="0">
                <a:solidFill>
                  <a:schemeClr val="tx1"/>
                </a:solidFill>
              </a:rPr>
              <a:t>Psychical</a:t>
            </a:r>
            <a:r>
              <a:rPr lang="it-IT" sz="1400" dirty="0" smtClean="0">
                <a:solidFill>
                  <a:schemeClr val="tx1"/>
                </a:solidFill>
              </a:rPr>
              <a:t> </a:t>
            </a:r>
            <a:r>
              <a:rPr lang="it-IT" sz="1400" dirty="0" err="1" smtClean="0">
                <a:solidFill>
                  <a:schemeClr val="tx1"/>
                </a:solidFill>
              </a:rPr>
              <a:t>Research</a:t>
            </a:r>
            <a:r>
              <a:rPr lang="it-IT" sz="1400" dirty="0" smtClean="0">
                <a:solidFill>
                  <a:schemeClr val="tx1"/>
                </a:solidFill>
              </a:rPr>
              <a:t> dal 1894 al 1895. </a:t>
            </a:r>
            <a:r>
              <a:rPr lang="it-IT" altLang="it-IT" sz="1400" dirty="0" smtClean="0">
                <a:solidFill>
                  <a:schemeClr val="tx1"/>
                </a:solidFill>
                <a:cs typeface="Arial" charset="0"/>
              </a:rPr>
              <a:t>Il pensiero psicologico e filosofico di William James si distacca dall'empirismo tradizionale proprio per il modo di intendere l'esperienza. </a:t>
            </a:r>
            <a:endParaRPr lang="it-IT" altLang="it-IT" sz="1400" dirty="0" smtClean="0">
              <a:solidFill>
                <a:schemeClr val="tx1"/>
              </a:solidFill>
              <a:latin typeface="Arial" charset="0"/>
              <a:cs typeface="Arial" charset="0"/>
            </a:endParaRPr>
          </a:p>
          <a:p>
            <a:endParaRPr lang="it-IT" dirty="0" smtClean="0">
              <a:solidFill>
                <a:schemeClr val="tx1"/>
              </a:solidFill>
            </a:endParaRPr>
          </a:p>
          <a:p>
            <a:pPr algn="r"/>
            <a:endParaRPr lang="it-IT" dirty="0">
              <a:solidFill>
                <a:schemeClr val="tx1"/>
              </a:solidFill>
              <a:latin typeface="Bodoni MT" panose="02070603080606020203" pitchFamily="18" charset="0"/>
            </a:endParaRPr>
          </a:p>
        </p:txBody>
      </p:sp>
      <p:pic>
        <p:nvPicPr>
          <p:cNvPr id="5" name="Immagine 4" descr="https://upload.wikimedia.org/wikipedia/commons/thumb/9/9c/William_James_b1842c.jpg/220px-William_James_b1842c.jpg"/>
          <p:cNvPicPr/>
          <p:nvPr/>
        </p:nvPicPr>
        <p:blipFill>
          <a:blip r:embed="rId3">
            <a:extLst>
              <a:ext uri="{28A0092B-C50C-407E-A947-70E740481C1C}">
                <a14:useLocalDpi xmlns:a14="http://schemas.microsoft.com/office/drawing/2010/main" val="0"/>
              </a:ext>
            </a:extLst>
          </a:blip>
          <a:srcRect/>
          <a:stretch>
            <a:fillRect/>
          </a:stretch>
        </p:blipFill>
        <p:spPr bwMode="auto">
          <a:xfrm>
            <a:off x="553344" y="2276872"/>
            <a:ext cx="1879600" cy="2405380"/>
          </a:xfrm>
          <a:prstGeom prst="rect">
            <a:avLst/>
          </a:prstGeom>
          <a:noFill/>
          <a:ln>
            <a:noFill/>
          </a:ln>
        </p:spPr>
      </p:pic>
      <p:sp>
        <p:nvSpPr>
          <p:cNvPr id="12" name="Rettangolo arrotondato 11"/>
          <p:cNvSpPr/>
          <p:nvPr/>
        </p:nvSpPr>
        <p:spPr>
          <a:xfrm>
            <a:off x="2699792" y="3933056"/>
            <a:ext cx="5544616" cy="158417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r>
              <a:rPr lang="it-IT" altLang="it-IT" sz="1400" dirty="0" smtClean="0">
                <a:solidFill>
                  <a:schemeClr val="tx1"/>
                </a:solidFill>
                <a:cs typeface="Arial" charset="0"/>
              </a:rPr>
              <a:t>L'esperienza, per James, si "</a:t>
            </a:r>
            <a:r>
              <a:rPr lang="it-IT" altLang="it-IT" sz="1400" dirty="0" err="1" smtClean="0">
                <a:solidFill>
                  <a:schemeClr val="tx1"/>
                </a:solidFill>
                <a:cs typeface="Arial" charset="0"/>
              </a:rPr>
              <a:t>autocontiene</a:t>
            </a:r>
            <a:r>
              <a:rPr lang="it-IT" altLang="it-IT" sz="1400" dirty="0" smtClean="0">
                <a:solidFill>
                  <a:schemeClr val="tx1"/>
                </a:solidFill>
                <a:cs typeface="Arial" charset="0"/>
              </a:rPr>
              <a:t> e non poggia su nulla". Nell'opera </a:t>
            </a:r>
            <a:r>
              <a:rPr lang="it-IT" altLang="it-IT" sz="1400" i="1" dirty="0" smtClean="0">
                <a:solidFill>
                  <a:schemeClr val="tx1"/>
                </a:solidFill>
                <a:cs typeface="Arial" charset="0"/>
              </a:rPr>
              <a:t>The Will to </a:t>
            </a:r>
            <a:r>
              <a:rPr lang="it-IT" altLang="it-IT" sz="1400" i="1" dirty="0" err="1" smtClean="0">
                <a:solidFill>
                  <a:schemeClr val="tx1"/>
                </a:solidFill>
                <a:cs typeface="Arial" charset="0"/>
              </a:rPr>
              <a:t>Believe</a:t>
            </a:r>
            <a:r>
              <a:rPr lang="it-IT" altLang="it-IT" sz="1400" dirty="0" smtClean="0">
                <a:solidFill>
                  <a:schemeClr val="tx1"/>
                </a:solidFill>
                <a:cs typeface="Arial" charset="0"/>
              </a:rPr>
              <a:t> l'autore definisce l'aspetto prioritario della volontà: </a:t>
            </a:r>
            <a:r>
              <a:rPr lang="it-IT" sz="1400" dirty="0" smtClean="0">
                <a:solidFill>
                  <a:schemeClr val="tx1"/>
                </a:solidFill>
              </a:rPr>
              <a:t>«</a:t>
            </a:r>
            <a:r>
              <a:rPr lang="it-IT" sz="1400" i="1" dirty="0" smtClean="0">
                <a:solidFill>
                  <a:schemeClr val="tx1"/>
                </a:solidFill>
              </a:rPr>
              <a:t>il dipartimento volitivo della nostra natura domina sia il dipartimento razionale sia il dipartimento sensibile; o, in linguaggio più chiaro, la percezione e il pensiero esistono solo in vista della condotta</a:t>
            </a:r>
            <a:r>
              <a:rPr lang="it-IT" sz="1400" dirty="0" smtClean="0">
                <a:solidFill>
                  <a:schemeClr val="tx1"/>
                </a:solidFill>
              </a:rPr>
              <a:t>»</a:t>
            </a:r>
          </a:p>
          <a:p>
            <a:pPr lvl="0"/>
            <a:endParaRPr lang="it-IT" altLang="it-IT" sz="1400" dirty="0" smtClean="0">
              <a:solidFill>
                <a:schemeClr val="tx1"/>
              </a:solidFill>
              <a:latin typeface="Arial" charset="0"/>
              <a:cs typeface="Arial" charset="0"/>
            </a:endParaRPr>
          </a:p>
          <a:p>
            <a:endParaRPr lang="it-IT" dirty="0" smtClean="0">
              <a:solidFill>
                <a:schemeClr val="tx1"/>
              </a:solidFill>
            </a:endParaRPr>
          </a:p>
          <a:p>
            <a:pPr algn="r"/>
            <a:endParaRPr lang="it-IT" dirty="0">
              <a:solidFill>
                <a:schemeClr val="tx1"/>
              </a:solidFill>
              <a:latin typeface="Bodoni MT" panose="02070603080606020203" pitchFamily="18" charset="0"/>
            </a:endParaRPr>
          </a:p>
        </p:txBody>
      </p:sp>
      <p:sp>
        <p:nvSpPr>
          <p:cNvPr id="13" name="Rettangolo 12"/>
          <p:cNvSpPr/>
          <p:nvPr/>
        </p:nvSpPr>
        <p:spPr>
          <a:xfrm>
            <a:off x="554339" y="1196752"/>
            <a:ext cx="3517310" cy="538609"/>
          </a:xfrm>
          <a:prstGeom prst="rect">
            <a:avLst/>
          </a:prstGeom>
        </p:spPr>
        <p:txBody>
          <a:bodyPr wrap="none">
            <a:spAutoFit/>
          </a:bodyPr>
          <a:lstStyle/>
          <a:p>
            <a:r>
              <a:rPr lang="it-IT" b="1" dirty="0"/>
              <a:t>William </a:t>
            </a:r>
            <a:r>
              <a:rPr lang="it-IT" b="1" dirty="0" smtClean="0"/>
              <a:t>James</a:t>
            </a:r>
          </a:p>
          <a:p>
            <a:r>
              <a:rPr lang="en-US" sz="1100" dirty="0" smtClean="0"/>
              <a:t>(New </a:t>
            </a:r>
            <a:r>
              <a:rPr lang="en-US" sz="1100" dirty="0"/>
              <a:t>York, 11 </a:t>
            </a:r>
            <a:r>
              <a:rPr lang="en-US" sz="1100" dirty="0" err="1"/>
              <a:t>gennaio</a:t>
            </a:r>
            <a:r>
              <a:rPr lang="en-US" sz="1100" dirty="0"/>
              <a:t> 1842 – Tamworth, 26 </a:t>
            </a:r>
            <a:r>
              <a:rPr lang="en-US" sz="1100" dirty="0" err="1"/>
              <a:t>agosto</a:t>
            </a:r>
            <a:r>
              <a:rPr lang="en-US" sz="1100" dirty="0"/>
              <a:t> 1910)</a:t>
            </a:r>
            <a:endParaRPr lang="it-IT" sz="1100" dirty="0"/>
          </a:p>
        </p:txBody>
      </p:sp>
    </p:spTree>
    <p:custDataLst>
      <p:tags r:id="rId1"/>
    </p:custDataLst>
    <p:extLst>
      <p:ext uri="{BB962C8B-B14F-4D97-AF65-F5344CB8AC3E}">
        <p14:creationId xmlns:p14="http://schemas.microsoft.com/office/powerpoint/2010/main" val="3929970004"/>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12"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CasellaDiTesto 5"/>
          <p:cNvSpPr txBox="1"/>
          <p:nvPr/>
        </p:nvSpPr>
        <p:spPr>
          <a:xfrm>
            <a:off x="467544" y="480159"/>
            <a:ext cx="76328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t>ANTECEDENTI E SVILUPPI TEORICI</a:t>
            </a:r>
            <a:endParaRPr lang="it-IT" sz="2400" dirty="0"/>
          </a:p>
        </p:txBody>
      </p:sp>
      <p:pic>
        <p:nvPicPr>
          <p:cNvPr id="5" name="Immagine 4" descr="https://upload.wikimedia.org/wikipedia/commons/thumb/9/9c/William_James_b1842c.jpg/220px-William_James_b1842c.jpg"/>
          <p:cNvPicPr/>
          <p:nvPr/>
        </p:nvPicPr>
        <p:blipFill>
          <a:blip r:embed="rId3">
            <a:extLst>
              <a:ext uri="{28A0092B-C50C-407E-A947-70E740481C1C}">
                <a14:useLocalDpi xmlns:a14="http://schemas.microsoft.com/office/drawing/2010/main" val="0"/>
              </a:ext>
            </a:extLst>
          </a:blip>
          <a:srcRect/>
          <a:stretch>
            <a:fillRect/>
          </a:stretch>
        </p:blipFill>
        <p:spPr bwMode="auto">
          <a:xfrm>
            <a:off x="554339" y="1930700"/>
            <a:ext cx="1879600" cy="2405380"/>
          </a:xfrm>
          <a:prstGeom prst="rect">
            <a:avLst/>
          </a:prstGeom>
          <a:noFill/>
          <a:ln>
            <a:noFill/>
          </a:ln>
        </p:spPr>
      </p:pic>
      <p:sp>
        <p:nvSpPr>
          <p:cNvPr id="13" name="Rettangolo 12"/>
          <p:cNvSpPr/>
          <p:nvPr/>
        </p:nvSpPr>
        <p:spPr>
          <a:xfrm>
            <a:off x="554339" y="1196752"/>
            <a:ext cx="3517310" cy="538609"/>
          </a:xfrm>
          <a:prstGeom prst="rect">
            <a:avLst/>
          </a:prstGeom>
        </p:spPr>
        <p:txBody>
          <a:bodyPr wrap="none">
            <a:spAutoFit/>
          </a:bodyPr>
          <a:lstStyle/>
          <a:p>
            <a:r>
              <a:rPr lang="it-IT" b="1" dirty="0"/>
              <a:t>William </a:t>
            </a:r>
            <a:r>
              <a:rPr lang="it-IT" b="1" dirty="0" smtClean="0"/>
              <a:t>James</a:t>
            </a:r>
          </a:p>
          <a:p>
            <a:r>
              <a:rPr lang="en-US" sz="1100" dirty="0" smtClean="0"/>
              <a:t>(New </a:t>
            </a:r>
            <a:r>
              <a:rPr lang="en-US" sz="1100" dirty="0"/>
              <a:t>York, 11 </a:t>
            </a:r>
            <a:r>
              <a:rPr lang="en-US" sz="1100" dirty="0" err="1"/>
              <a:t>gennaio</a:t>
            </a:r>
            <a:r>
              <a:rPr lang="en-US" sz="1100" dirty="0"/>
              <a:t> 1842 – Tamworth, 26 </a:t>
            </a:r>
            <a:r>
              <a:rPr lang="en-US" sz="1100" dirty="0" err="1"/>
              <a:t>agosto</a:t>
            </a:r>
            <a:r>
              <a:rPr lang="en-US" sz="1100" dirty="0"/>
              <a:t> 1910)</a:t>
            </a:r>
            <a:endParaRPr lang="it-IT" sz="1100" dirty="0"/>
          </a:p>
        </p:txBody>
      </p:sp>
      <p:sp>
        <p:nvSpPr>
          <p:cNvPr id="14" name="CasellaDiTesto 13"/>
          <p:cNvSpPr txBox="1"/>
          <p:nvPr/>
        </p:nvSpPr>
        <p:spPr>
          <a:xfrm>
            <a:off x="2627782" y="1930700"/>
            <a:ext cx="5582587" cy="4293483"/>
          </a:xfrm>
          <a:prstGeom prst="rect">
            <a:avLst/>
          </a:prstGeom>
          <a:noFill/>
        </p:spPr>
        <p:txBody>
          <a:bodyPr wrap="square" rtlCol="0">
            <a:spAutoFit/>
          </a:bodyPr>
          <a:lstStyle/>
          <a:p>
            <a:r>
              <a:rPr lang="it-IT" dirty="0" smtClean="0">
                <a:latin typeface="Bodoni MT" panose="02070603080606020203" pitchFamily="18" charset="0"/>
              </a:rPr>
              <a:t>Bibliografia</a:t>
            </a:r>
          </a:p>
          <a:p>
            <a:r>
              <a:rPr lang="it-IT" sz="1200" i="1" dirty="0" smtClean="0"/>
              <a:t>-Principi </a:t>
            </a:r>
            <a:r>
              <a:rPr lang="it-IT" sz="1200" i="1" dirty="0"/>
              <a:t>di Psicologia</a:t>
            </a:r>
            <a:r>
              <a:rPr lang="it-IT" sz="1200" dirty="0"/>
              <a:t> (The </a:t>
            </a:r>
            <a:r>
              <a:rPr lang="it-IT" sz="1200" dirty="0" err="1"/>
              <a:t>Principles</a:t>
            </a:r>
            <a:r>
              <a:rPr lang="it-IT" sz="1200" dirty="0"/>
              <a:t> of </a:t>
            </a:r>
            <a:r>
              <a:rPr lang="it-IT" sz="1200" dirty="0" err="1"/>
              <a:t>Psychology</a:t>
            </a:r>
            <a:r>
              <a:rPr lang="it-IT" sz="1200" dirty="0"/>
              <a:t>, 2 </a:t>
            </a:r>
            <a:r>
              <a:rPr lang="it-IT" sz="1200" dirty="0" err="1"/>
              <a:t>vols</a:t>
            </a:r>
            <a:r>
              <a:rPr lang="it-IT" sz="1200" dirty="0"/>
              <a:t>. 1890)</a:t>
            </a:r>
          </a:p>
          <a:p>
            <a:r>
              <a:rPr lang="it-IT" sz="1200" i="1" dirty="0" err="1"/>
              <a:t>Psychology</a:t>
            </a:r>
            <a:r>
              <a:rPr lang="it-IT" sz="1200" i="1" dirty="0"/>
              <a:t> (</a:t>
            </a:r>
            <a:r>
              <a:rPr lang="it-IT" sz="1200" i="1" dirty="0" err="1"/>
              <a:t>Briefer</a:t>
            </a:r>
            <a:r>
              <a:rPr lang="it-IT" sz="1200" i="1" dirty="0"/>
              <a:t> Course)</a:t>
            </a:r>
            <a:r>
              <a:rPr lang="it-IT" sz="1200" dirty="0"/>
              <a:t> (1892</a:t>
            </a:r>
            <a:r>
              <a:rPr lang="it-IT" sz="1200" dirty="0" smtClean="0"/>
              <a:t>)</a:t>
            </a:r>
          </a:p>
          <a:p>
            <a:endParaRPr lang="it-IT" sz="1200" dirty="0"/>
          </a:p>
          <a:p>
            <a:r>
              <a:rPr lang="it-IT" sz="1200" i="1" dirty="0" smtClean="0"/>
              <a:t>-Discorsi </a:t>
            </a:r>
            <a:r>
              <a:rPr lang="it-IT" sz="1200" i="1" dirty="0"/>
              <a:t>agli insegnanti e agli studenti sulla psicologia e su alcuni ideali di vita </a:t>
            </a:r>
            <a:r>
              <a:rPr lang="it-IT" sz="1200" dirty="0"/>
              <a:t>, (1892), Armando, </a:t>
            </a:r>
            <a:r>
              <a:rPr lang="it-IT" sz="1200" dirty="0" smtClean="0"/>
              <a:t>2003</a:t>
            </a:r>
          </a:p>
          <a:p>
            <a:endParaRPr lang="it-IT" sz="1200" dirty="0"/>
          </a:p>
          <a:p>
            <a:r>
              <a:rPr lang="it-IT" sz="1200" i="1" dirty="0" smtClean="0"/>
              <a:t>-La </a:t>
            </a:r>
            <a:r>
              <a:rPr lang="it-IT" sz="1200" i="1" dirty="0"/>
              <a:t>volontà di credere e altri saggi di filosofia popolare</a:t>
            </a:r>
            <a:r>
              <a:rPr lang="it-IT" sz="1200" dirty="0"/>
              <a:t> (The Will to </a:t>
            </a:r>
            <a:r>
              <a:rPr lang="it-IT" sz="1200" dirty="0" err="1"/>
              <a:t>Believe</a:t>
            </a:r>
            <a:r>
              <a:rPr lang="it-IT" sz="1200" dirty="0"/>
              <a:t>, and </a:t>
            </a:r>
            <a:r>
              <a:rPr lang="it-IT" sz="1200" dirty="0" err="1"/>
              <a:t>Other</a:t>
            </a:r>
            <a:r>
              <a:rPr lang="it-IT" sz="1200" dirty="0"/>
              <a:t> </a:t>
            </a:r>
            <a:r>
              <a:rPr lang="it-IT" sz="1200" dirty="0" err="1"/>
              <a:t>Essays</a:t>
            </a:r>
            <a:r>
              <a:rPr lang="it-IT" sz="1200" dirty="0"/>
              <a:t> in </a:t>
            </a:r>
            <a:r>
              <a:rPr lang="it-IT" sz="1200" dirty="0" err="1"/>
              <a:t>Popular</a:t>
            </a:r>
            <a:r>
              <a:rPr lang="it-IT" sz="1200" dirty="0"/>
              <a:t> </a:t>
            </a:r>
            <a:r>
              <a:rPr lang="it-IT" sz="1200" dirty="0" err="1"/>
              <a:t>Philosophy</a:t>
            </a:r>
            <a:r>
              <a:rPr lang="it-IT" sz="1200" dirty="0"/>
              <a:t>, 1897</a:t>
            </a:r>
            <a:r>
              <a:rPr lang="it-IT" sz="1200" dirty="0" smtClean="0"/>
              <a:t>)</a:t>
            </a:r>
          </a:p>
          <a:p>
            <a:endParaRPr lang="it-IT" sz="1200" dirty="0"/>
          </a:p>
          <a:p>
            <a:r>
              <a:rPr lang="it-IT" sz="1200" i="1" dirty="0" smtClean="0"/>
              <a:t>-Human </a:t>
            </a:r>
            <a:r>
              <a:rPr lang="it-IT" sz="1200" i="1" dirty="0" err="1"/>
              <a:t>Immortality</a:t>
            </a:r>
            <a:r>
              <a:rPr lang="it-IT" sz="1200" i="1" dirty="0"/>
              <a:t>: </a:t>
            </a:r>
            <a:r>
              <a:rPr lang="it-IT" sz="1200" i="1" dirty="0" err="1"/>
              <a:t>Two</a:t>
            </a:r>
            <a:r>
              <a:rPr lang="it-IT" sz="1200" i="1" dirty="0"/>
              <a:t> </a:t>
            </a:r>
            <a:r>
              <a:rPr lang="it-IT" sz="1200" i="1" dirty="0" err="1"/>
              <a:t>Supposed</a:t>
            </a:r>
            <a:r>
              <a:rPr lang="it-IT" sz="1200" i="1" dirty="0"/>
              <a:t> </a:t>
            </a:r>
            <a:r>
              <a:rPr lang="it-IT" sz="1200" i="1" dirty="0" err="1"/>
              <a:t>Objections</a:t>
            </a:r>
            <a:r>
              <a:rPr lang="it-IT" sz="1200" i="1" dirty="0"/>
              <a:t> to the </a:t>
            </a:r>
            <a:r>
              <a:rPr lang="it-IT" sz="1200" i="1" dirty="0" err="1"/>
              <a:t>Doctrine</a:t>
            </a:r>
            <a:r>
              <a:rPr lang="it-IT" sz="1200" dirty="0"/>
              <a:t> (1897</a:t>
            </a:r>
            <a:r>
              <a:rPr lang="it-IT" sz="1200" dirty="0" smtClean="0"/>
              <a:t>)</a:t>
            </a:r>
          </a:p>
          <a:p>
            <a:endParaRPr lang="it-IT" sz="1200" dirty="0"/>
          </a:p>
          <a:p>
            <a:r>
              <a:rPr lang="it-IT" sz="1200" i="1" dirty="0" smtClean="0"/>
              <a:t>-</a:t>
            </a:r>
            <a:r>
              <a:rPr lang="it-IT" sz="1200" i="1" dirty="0" err="1" smtClean="0"/>
              <a:t>Talks</a:t>
            </a:r>
            <a:r>
              <a:rPr lang="it-IT" sz="1200" i="1" dirty="0" smtClean="0"/>
              <a:t> </a:t>
            </a:r>
            <a:r>
              <a:rPr lang="it-IT" sz="1200" i="1" dirty="0"/>
              <a:t>to Teachers on </a:t>
            </a:r>
            <a:r>
              <a:rPr lang="it-IT" sz="1200" i="1" dirty="0" err="1"/>
              <a:t>Psychology</a:t>
            </a:r>
            <a:r>
              <a:rPr lang="it-IT" sz="1200" i="1" dirty="0"/>
              <a:t>: and to Students on Some of </a:t>
            </a:r>
            <a:r>
              <a:rPr lang="it-IT" sz="1200" i="1" dirty="0" err="1"/>
              <a:t>Life's</a:t>
            </a:r>
            <a:r>
              <a:rPr lang="it-IT" sz="1200" i="1" dirty="0"/>
              <a:t> </a:t>
            </a:r>
            <a:r>
              <a:rPr lang="it-IT" sz="1200" i="1" dirty="0" err="1"/>
              <a:t>Ideals</a:t>
            </a:r>
            <a:r>
              <a:rPr lang="it-IT" sz="1200" dirty="0"/>
              <a:t> (1899</a:t>
            </a:r>
            <a:r>
              <a:rPr lang="it-IT" sz="1200" dirty="0" smtClean="0"/>
              <a:t>)</a:t>
            </a:r>
          </a:p>
          <a:p>
            <a:endParaRPr lang="it-IT" sz="1200" dirty="0"/>
          </a:p>
          <a:p>
            <a:endParaRPr lang="it-IT" dirty="0" smtClean="0">
              <a:latin typeface="Bodoni MT" panose="02070603080606020203" pitchFamily="18" charset="0"/>
            </a:endParaRPr>
          </a:p>
          <a:p>
            <a:r>
              <a:rPr lang="it-IT" dirty="0" smtClean="0">
                <a:latin typeface="Bodoni MT" panose="02070603080606020203" pitchFamily="18" charset="0"/>
              </a:rPr>
              <a:t> </a:t>
            </a:r>
          </a:p>
          <a:p>
            <a:endParaRPr lang="it-IT" dirty="0">
              <a:latin typeface="Bodoni MT" panose="02070603080606020203" pitchFamily="18" charset="0"/>
            </a:endParaRPr>
          </a:p>
          <a:p>
            <a:endParaRPr lang="en-US" sz="1100" dirty="0" smtClean="0"/>
          </a:p>
          <a:p>
            <a:endParaRPr lang="it-IT" dirty="0" smtClean="0">
              <a:latin typeface="Bodoni MT" panose="02070603080606020203" pitchFamily="18" charset="0"/>
            </a:endParaRPr>
          </a:p>
          <a:p>
            <a:r>
              <a:rPr lang="it-IT" sz="1600" i="1" dirty="0" smtClean="0"/>
              <a:t> </a:t>
            </a:r>
            <a:endParaRPr lang="it-IT" sz="1400" dirty="0">
              <a:latin typeface="Bodoni MT" panose="02070603080606020203" pitchFamily="18" charset="0"/>
            </a:endParaRPr>
          </a:p>
        </p:txBody>
      </p:sp>
      <p:sp>
        <p:nvSpPr>
          <p:cNvPr id="2" name="CasellaDiTesto 1"/>
          <p:cNvSpPr txBox="1"/>
          <p:nvPr/>
        </p:nvSpPr>
        <p:spPr>
          <a:xfrm>
            <a:off x="554339" y="4509120"/>
            <a:ext cx="7762077" cy="2400657"/>
          </a:xfrm>
          <a:prstGeom prst="rect">
            <a:avLst/>
          </a:prstGeom>
          <a:noFill/>
        </p:spPr>
        <p:txBody>
          <a:bodyPr wrap="square" rtlCol="0">
            <a:spAutoFit/>
          </a:bodyPr>
          <a:lstStyle/>
          <a:p>
            <a:r>
              <a:rPr lang="it-IT" sz="1200" i="1" dirty="0" smtClean="0"/>
              <a:t>-Le </a:t>
            </a:r>
            <a:r>
              <a:rPr lang="it-IT" sz="1200" i="1" dirty="0"/>
              <a:t>varie forme dell'esperienza religiosa. Uno studio sulla natura umana</a:t>
            </a:r>
            <a:r>
              <a:rPr lang="it-IT" sz="1200" dirty="0"/>
              <a:t> (The </a:t>
            </a:r>
            <a:r>
              <a:rPr lang="it-IT" sz="1200" dirty="0" err="1"/>
              <a:t>Varieties</a:t>
            </a:r>
            <a:r>
              <a:rPr lang="it-IT" sz="1200" dirty="0"/>
              <a:t> of </a:t>
            </a:r>
            <a:r>
              <a:rPr lang="it-IT" sz="1200" dirty="0" err="1"/>
              <a:t>Religious</a:t>
            </a:r>
            <a:r>
              <a:rPr lang="it-IT" sz="1200" dirty="0"/>
              <a:t> Experience: A </a:t>
            </a:r>
            <a:r>
              <a:rPr lang="it-IT" sz="1200" dirty="0" err="1"/>
              <a:t>Study</a:t>
            </a:r>
            <a:r>
              <a:rPr lang="it-IT" sz="1200" dirty="0"/>
              <a:t> in Human Nature, 1902), ISBN 0-300-06255-9. Edizione italiana curata da Giovanni </a:t>
            </a:r>
            <a:r>
              <a:rPr lang="it-IT" sz="1200" dirty="0" err="1"/>
              <a:t>Filoramo</a:t>
            </a:r>
            <a:r>
              <a:rPr lang="it-IT" sz="1200" dirty="0"/>
              <a:t>, con la traduzione di Paolo Paoletti, Brescia, </a:t>
            </a:r>
            <a:r>
              <a:rPr lang="it-IT" sz="1200" dirty="0" err="1"/>
              <a:t>Morcelliana</a:t>
            </a:r>
            <a:r>
              <a:rPr lang="it-IT" sz="1200" dirty="0"/>
              <a:t>, 1998 (II ed. 2009).</a:t>
            </a:r>
          </a:p>
          <a:p>
            <a:r>
              <a:rPr lang="it-IT" sz="1200" i="1" dirty="0" smtClean="0"/>
              <a:t>-Pragmatismo</a:t>
            </a:r>
            <a:r>
              <a:rPr lang="it-IT" sz="1200" dirty="0"/>
              <a:t> (</a:t>
            </a:r>
            <a:r>
              <a:rPr lang="it-IT" sz="1200" dirty="0" err="1"/>
              <a:t>Pragmatism</a:t>
            </a:r>
            <a:r>
              <a:rPr lang="it-IT" sz="1200" dirty="0"/>
              <a:t>: A New </a:t>
            </a:r>
            <a:r>
              <a:rPr lang="it-IT" sz="1200" dirty="0" err="1"/>
              <a:t>Name</a:t>
            </a:r>
            <a:r>
              <a:rPr lang="it-IT" sz="1200" dirty="0"/>
              <a:t> for Some </a:t>
            </a:r>
            <a:r>
              <a:rPr lang="it-IT" sz="1200" dirty="0" err="1"/>
              <a:t>Old</a:t>
            </a:r>
            <a:r>
              <a:rPr lang="it-IT" sz="1200" dirty="0"/>
              <a:t> Ways of </a:t>
            </a:r>
            <a:r>
              <a:rPr lang="it-IT" sz="1200" dirty="0" err="1"/>
              <a:t>Thinking</a:t>
            </a:r>
            <a:r>
              <a:rPr lang="it-IT" sz="1200" dirty="0"/>
              <a:t>, 1907)</a:t>
            </a:r>
          </a:p>
          <a:p>
            <a:r>
              <a:rPr lang="it-IT" sz="1200" i="1" dirty="0" smtClean="0"/>
              <a:t>-Un </a:t>
            </a:r>
            <a:r>
              <a:rPr lang="it-IT" sz="1200" i="1" dirty="0"/>
              <a:t>universo pluralistico</a:t>
            </a:r>
            <a:r>
              <a:rPr lang="it-IT" sz="1200" dirty="0"/>
              <a:t> (A </a:t>
            </a:r>
            <a:r>
              <a:rPr lang="it-IT" sz="1200" dirty="0" err="1"/>
              <a:t>Pluralistic</a:t>
            </a:r>
            <a:r>
              <a:rPr lang="it-IT" sz="1200" dirty="0"/>
              <a:t> </a:t>
            </a:r>
            <a:r>
              <a:rPr lang="it-IT" sz="1200" dirty="0" err="1"/>
              <a:t>Universe</a:t>
            </a:r>
            <a:r>
              <a:rPr lang="it-IT" sz="1200" dirty="0"/>
              <a:t>, 1909)</a:t>
            </a:r>
          </a:p>
          <a:p>
            <a:r>
              <a:rPr lang="it-IT" sz="1200" i="1" dirty="0" smtClean="0"/>
              <a:t>-Il </a:t>
            </a:r>
            <a:r>
              <a:rPr lang="it-IT" sz="1200" i="1" dirty="0"/>
              <a:t>significato della verità</a:t>
            </a:r>
            <a:r>
              <a:rPr lang="it-IT" sz="1200" dirty="0"/>
              <a:t> (The </a:t>
            </a:r>
            <a:r>
              <a:rPr lang="it-IT" sz="1200" dirty="0" err="1"/>
              <a:t>Meaning</a:t>
            </a:r>
            <a:r>
              <a:rPr lang="it-IT" sz="1200" dirty="0"/>
              <a:t> of </a:t>
            </a:r>
            <a:r>
              <a:rPr lang="it-IT" sz="1200" dirty="0" err="1"/>
              <a:t>Truth</a:t>
            </a:r>
            <a:r>
              <a:rPr lang="it-IT" sz="1200" dirty="0"/>
              <a:t>: A Sequel to "</a:t>
            </a:r>
            <a:r>
              <a:rPr lang="it-IT" sz="1200" dirty="0" err="1"/>
              <a:t>Pragmatism</a:t>
            </a:r>
            <a:r>
              <a:rPr lang="it-IT" sz="1200" dirty="0"/>
              <a:t>", 1909)</a:t>
            </a:r>
          </a:p>
          <a:p>
            <a:r>
              <a:rPr lang="it-IT" sz="1200" i="1" dirty="0" smtClean="0"/>
              <a:t>-Alcuni </a:t>
            </a:r>
            <a:r>
              <a:rPr lang="it-IT" sz="1200" i="1" dirty="0"/>
              <a:t>problemi di filosofia</a:t>
            </a:r>
            <a:r>
              <a:rPr lang="it-IT" sz="1200" dirty="0"/>
              <a:t> (Some </a:t>
            </a:r>
            <a:r>
              <a:rPr lang="it-IT" sz="1200" dirty="0" err="1"/>
              <a:t>Problems</a:t>
            </a:r>
            <a:r>
              <a:rPr lang="it-IT" sz="1200" dirty="0"/>
              <a:t> of </a:t>
            </a:r>
            <a:r>
              <a:rPr lang="it-IT" sz="1200" dirty="0" err="1"/>
              <a:t>Philosophy</a:t>
            </a:r>
            <a:r>
              <a:rPr lang="it-IT" sz="1200" dirty="0"/>
              <a:t>, 1911)</a:t>
            </a:r>
          </a:p>
          <a:p>
            <a:r>
              <a:rPr lang="it-IT" sz="1200" i="1" dirty="0" smtClean="0"/>
              <a:t>-</a:t>
            </a:r>
            <a:r>
              <a:rPr lang="it-IT" sz="1200" i="1" dirty="0" err="1" smtClean="0"/>
              <a:t>Memories</a:t>
            </a:r>
            <a:r>
              <a:rPr lang="it-IT" sz="1200" i="1" dirty="0" smtClean="0"/>
              <a:t> </a:t>
            </a:r>
            <a:r>
              <a:rPr lang="it-IT" sz="1200" i="1" dirty="0"/>
              <a:t>and </a:t>
            </a:r>
            <a:r>
              <a:rPr lang="it-IT" sz="1200" i="1" dirty="0" err="1"/>
              <a:t>Studies</a:t>
            </a:r>
            <a:r>
              <a:rPr lang="it-IT" sz="1200" dirty="0"/>
              <a:t> (1911)</a:t>
            </a:r>
          </a:p>
          <a:p>
            <a:r>
              <a:rPr lang="it-IT" sz="1200" i="1" dirty="0" smtClean="0"/>
              <a:t>-Saggi </a:t>
            </a:r>
            <a:r>
              <a:rPr lang="it-IT" sz="1200" i="1" dirty="0"/>
              <a:t>di empirismo radicale</a:t>
            </a:r>
            <a:r>
              <a:rPr lang="it-IT" sz="1200" dirty="0"/>
              <a:t>, Macerata, </a:t>
            </a:r>
            <a:r>
              <a:rPr lang="it-IT" sz="1200" dirty="0" err="1"/>
              <a:t>Quodlibet</a:t>
            </a:r>
            <a:r>
              <a:rPr lang="it-IT" sz="1200" dirty="0"/>
              <a:t>, 2009 (</a:t>
            </a:r>
            <a:r>
              <a:rPr lang="it-IT" sz="1200" dirty="0" err="1"/>
              <a:t>Essays</a:t>
            </a:r>
            <a:r>
              <a:rPr lang="it-IT" sz="1200" dirty="0"/>
              <a:t> in Radical </a:t>
            </a:r>
            <a:r>
              <a:rPr lang="it-IT" sz="1200" dirty="0" err="1"/>
              <a:t>Empiricism</a:t>
            </a:r>
            <a:r>
              <a:rPr lang="it-IT" sz="1200" dirty="0"/>
              <a:t>, 1912)</a:t>
            </a:r>
          </a:p>
          <a:p>
            <a:r>
              <a:rPr lang="it-IT" sz="1200" i="1" dirty="0" smtClean="0"/>
              <a:t>-</a:t>
            </a:r>
            <a:r>
              <a:rPr lang="it-IT" sz="1200" i="1" dirty="0" err="1" smtClean="0"/>
              <a:t>Letters</a:t>
            </a:r>
            <a:r>
              <a:rPr lang="it-IT" sz="1200" i="1" dirty="0" smtClean="0"/>
              <a:t> </a:t>
            </a:r>
            <a:r>
              <a:rPr lang="it-IT" sz="1200" i="1" dirty="0"/>
              <a:t>of William James</a:t>
            </a:r>
            <a:r>
              <a:rPr lang="it-IT" sz="1200" dirty="0"/>
              <a:t>, 2 </a:t>
            </a:r>
            <a:r>
              <a:rPr lang="it-IT" sz="1200" dirty="0" err="1"/>
              <a:t>vols</a:t>
            </a:r>
            <a:r>
              <a:rPr lang="it-IT" sz="1200" dirty="0"/>
              <a:t>. (1920)</a:t>
            </a:r>
          </a:p>
          <a:p>
            <a:r>
              <a:rPr lang="it-IT" sz="1200" i="1" dirty="0" smtClean="0"/>
              <a:t>-</a:t>
            </a:r>
            <a:r>
              <a:rPr lang="it-IT" sz="1200" i="1" dirty="0" err="1" smtClean="0"/>
              <a:t>Collected</a:t>
            </a:r>
            <a:r>
              <a:rPr lang="it-IT" sz="1200" i="1" dirty="0" smtClean="0"/>
              <a:t> </a:t>
            </a:r>
            <a:r>
              <a:rPr lang="it-IT" sz="1200" i="1" dirty="0" err="1"/>
              <a:t>Essays</a:t>
            </a:r>
            <a:r>
              <a:rPr lang="it-IT" sz="1200" i="1" dirty="0"/>
              <a:t> and </a:t>
            </a:r>
            <a:r>
              <a:rPr lang="it-IT" sz="1200" i="1" dirty="0" err="1"/>
              <a:t>Reviews</a:t>
            </a:r>
            <a:r>
              <a:rPr lang="it-IT" sz="1200" dirty="0"/>
              <a:t> (1920)</a:t>
            </a:r>
          </a:p>
          <a:p>
            <a:endParaRPr lang="it-IT" dirty="0"/>
          </a:p>
        </p:txBody>
      </p:sp>
    </p:spTree>
    <p:custDataLst>
      <p:tags r:id="rId1"/>
    </p:custDataLst>
    <p:extLst>
      <p:ext uri="{BB962C8B-B14F-4D97-AF65-F5344CB8AC3E}">
        <p14:creationId xmlns:p14="http://schemas.microsoft.com/office/powerpoint/2010/main" val="1458291804"/>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CasellaDiTesto 5"/>
          <p:cNvSpPr txBox="1"/>
          <p:nvPr/>
        </p:nvSpPr>
        <p:spPr>
          <a:xfrm>
            <a:off x="467544" y="480159"/>
            <a:ext cx="76328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t>ANTECEDENTI E SVILUPPI TEORICI</a:t>
            </a:r>
            <a:endParaRPr lang="it-IT" sz="2400" dirty="0"/>
          </a:p>
        </p:txBody>
      </p:sp>
      <p:sp>
        <p:nvSpPr>
          <p:cNvPr id="3" name="Rettangolo arrotondato 2"/>
          <p:cNvSpPr/>
          <p:nvPr/>
        </p:nvSpPr>
        <p:spPr>
          <a:xfrm>
            <a:off x="2699792" y="2060848"/>
            <a:ext cx="5544616" cy="15045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solidFill>
                <a:schemeClr val="tx1"/>
              </a:solidFill>
            </a:endParaRPr>
          </a:p>
          <a:p>
            <a:endParaRPr lang="it-IT" sz="1400" dirty="0">
              <a:solidFill>
                <a:schemeClr val="tx1"/>
              </a:solidFill>
            </a:endParaRPr>
          </a:p>
          <a:p>
            <a:endParaRPr lang="it-IT" sz="1400" dirty="0" smtClean="0">
              <a:solidFill>
                <a:schemeClr val="tx1"/>
              </a:solidFill>
            </a:endParaRPr>
          </a:p>
          <a:p>
            <a:endParaRPr lang="it-IT" sz="1400" dirty="0" smtClean="0">
              <a:solidFill>
                <a:schemeClr val="tx1"/>
              </a:solidFill>
            </a:endParaRPr>
          </a:p>
          <a:p>
            <a:r>
              <a:rPr lang="it-IT" sz="1400" dirty="0" smtClean="0">
                <a:solidFill>
                  <a:schemeClr val="tx1"/>
                </a:solidFill>
              </a:rPr>
              <a:t>E’ stato un</a:t>
            </a:r>
            <a:r>
              <a:rPr lang="it-IT" sz="1400" dirty="0">
                <a:solidFill>
                  <a:schemeClr val="tx1"/>
                </a:solidFill>
              </a:rPr>
              <a:t> matematico, filosofo, semiologo, logico, scienziato e </a:t>
            </a:r>
            <a:endParaRPr lang="it-IT" sz="1400" dirty="0" smtClean="0">
              <a:solidFill>
                <a:schemeClr val="tx1"/>
              </a:solidFill>
            </a:endParaRPr>
          </a:p>
          <a:p>
            <a:r>
              <a:rPr lang="it-IT" sz="1400" dirty="0" smtClean="0">
                <a:solidFill>
                  <a:schemeClr val="tx1"/>
                </a:solidFill>
              </a:rPr>
              <a:t>Accademico statunitense. Conosciuto </a:t>
            </a:r>
            <a:r>
              <a:rPr lang="it-IT" sz="1400" dirty="0">
                <a:solidFill>
                  <a:schemeClr val="tx1"/>
                </a:solidFill>
              </a:rPr>
              <a:t>per i suoi contributi, oltre che alla logica anche all'epistemologia, </a:t>
            </a:r>
            <a:r>
              <a:rPr lang="it-IT" sz="1400" dirty="0" err="1">
                <a:solidFill>
                  <a:schemeClr val="tx1"/>
                </a:solidFill>
              </a:rPr>
              <a:t>Peirce</a:t>
            </a:r>
            <a:r>
              <a:rPr lang="it-IT" sz="1400" dirty="0">
                <a:solidFill>
                  <a:schemeClr val="tx1"/>
                </a:solidFill>
              </a:rPr>
              <a:t> è stato un importante studioso, considerato fondatore del pragmatismo e uno dei padri della moderna semiotica (o teoria del segno, inteso come atto di comunicazione).</a:t>
            </a:r>
          </a:p>
          <a:p>
            <a:endParaRPr lang="it-IT" sz="1400" dirty="0" smtClean="0">
              <a:solidFill>
                <a:schemeClr val="tx1"/>
              </a:solidFill>
            </a:endParaRPr>
          </a:p>
          <a:p>
            <a:endParaRPr lang="it-IT" sz="1400" dirty="0" smtClean="0">
              <a:solidFill>
                <a:schemeClr val="tx1"/>
              </a:solidFill>
            </a:endParaRPr>
          </a:p>
          <a:p>
            <a:endParaRPr lang="it-IT" dirty="0" smtClean="0">
              <a:solidFill>
                <a:schemeClr val="tx1"/>
              </a:solidFill>
            </a:endParaRPr>
          </a:p>
          <a:p>
            <a:pPr algn="r"/>
            <a:endParaRPr lang="it-IT" dirty="0">
              <a:solidFill>
                <a:schemeClr val="tx1"/>
              </a:solidFill>
              <a:latin typeface="Bodoni MT" panose="02070603080606020203" pitchFamily="18" charset="0"/>
            </a:endParaRPr>
          </a:p>
        </p:txBody>
      </p:sp>
      <p:sp>
        <p:nvSpPr>
          <p:cNvPr id="12" name="Rettangolo arrotondato 11"/>
          <p:cNvSpPr/>
          <p:nvPr/>
        </p:nvSpPr>
        <p:spPr>
          <a:xfrm>
            <a:off x="2706701" y="3789040"/>
            <a:ext cx="5544616" cy="93610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r>
              <a:rPr lang="it-IT" sz="1400" dirty="0" smtClean="0">
                <a:solidFill>
                  <a:schemeClr val="tx1"/>
                </a:solidFill>
              </a:rPr>
              <a:t>Negli </a:t>
            </a:r>
            <a:r>
              <a:rPr lang="it-IT" sz="1400" dirty="0">
                <a:solidFill>
                  <a:schemeClr val="tx1"/>
                </a:solidFill>
              </a:rPr>
              <a:t>ultimi decenni il suo pensiero è stato fortemente rivalutato, fino a porlo tra i principali innovatori in molti campi, specialmente nella metodologia della ricerca e nella filosofia della scienza.</a:t>
            </a:r>
            <a:endParaRPr lang="it-IT" sz="1400" dirty="0" smtClean="0">
              <a:solidFill>
                <a:schemeClr val="tx1"/>
              </a:solidFill>
            </a:endParaRPr>
          </a:p>
          <a:p>
            <a:pPr lvl="0"/>
            <a:endParaRPr lang="it-IT" altLang="it-IT" sz="1400" dirty="0" smtClean="0">
              <a:solidFill>
                <a:schemeClr val="tx1"/>
              </a:solidFill>
              <a:latin typeface="Arial" charset="0"/>
              <a:cs typeface="Arial" charset="0"/>
            </a:endParaRPr>
          </a:p>
          <a:p>
            <a:endParaRPr lang="it-IT" dirty="0" smtClean="0">
              <a:solidFill>
                <a:schemeClr val="tx1"/>
              </a:solidFill>
            </a:endParaRPr>
          </a:p>
          <a:p>
            <a:pPr algn="r"/>
            <a:endParaRPr lang="it-IT" dirty="0">
              <a:solidFill>
                <a:schemeClr val="tx1"/>
              </a:solidFill>
              <a:latin typeface="Bodoni MT" panose="02070603080606020203" pitchFamily="18" charset="0"/>
            </a:endParaRPr>
          </a:p>
        </p:txBody>
      </p:sp>
      <p:sp>
        <p:nvSpPr>
          <p:cNvPr id="13" name="Rettangolo 12"/>
          <p:cNvSpPr/>
          <p:nvPr/>
        </p:nvSpPr>
        <p:spPr>
          <a:xfrm>
            <a:off x="554339" y="1196752"/>
            <a:ext cx="3499676" cy="538609"/>
          </a:xfrm>
          <a:prstGeom prst="rect">
            <a:avLst/>
          </a:prstGeom>
        </p:spPr>
        <p:txBody>
          <a:bodyPr wrap="none">
            <a:spAutoFit/>
          </a:bodyPr>
          <a:lstStyle/>
          <a:p>
            <a:r>
              <a:rPr lang="it-IT" b="1" dirty="0"/>
              <a:t>Charles </a:t>
            </a:r>
            <a:r>
              <a:rPr lang="it-IT" b="1" dirty="0" err="1"/>
              <a:t>Sanders</a:t>
            </a:r>
            <a:r>
              <a:rPr lang="it-IT" b="1" dirty="0"/>
              <a:t> </a:t>
            </a:r>
            <a:r>
              <a:rPr lang="it-IT" b="1" dirty="0" err="1"/>
              <a:t>Peirce</a:t>
            </a:r>
            <a:r>
              <a:rPr lang="it-IT" b="1" dirty="0"/>
              <a:t> </a:t>
            </a:r>
            <a:endParaRPr lang="it-IT" b="1" dirty="0" smtClean="0"/>
          </a:p>
          <a:p>
            <a:r>
              <a:rPr lang="it-IT" sz="1100" dirty="0"/>
              <a:t>(Cambridge, 10 settembre 1839 – </a:t>
            </a:r>
            <a:r>
              <a:rPr lang="it-IT" sz="1100" dirty="0" err="1"/>
              <a:t>Milford</a:t>
            </a:r>
            <a:r>
              <a:rPr lang="it-IT" sz="1100" dirty="0"/>
              <a:t>, 19 aprile 1914)</a:t>
            </a:r>
          </a:p>
        </p:txBody>
      </p:sp>
      <p:pic>
        <p:nvPicPr>
          <p:cNvPr id="7" name="Immagine 6" descr="https://upload.wikimedia.org/wikipedia/commons/thumb/5/58/Charles_Sanders_Peirce.jpg/220px-Charles_Sanders_Peirce.jpg"/>
          <p:cNvPicPr/>
          <p:nvPr/>
        </p:nvPicPr>
        <p:blipFill>
          <a:blip r:embed="rId3">
            <a:extLst>
              <a:ext uri="{28A0092B-C50C-407E-A947-70E740481C1C}">
                <a14:useLocalDpi xmlns:a14="http://schemas.microsoft.com/office/drawing/2010/main" val="0"/>
              </a:ext>
            </a:extLst>
          </a:blip>
          <a:srcRect/>
          <a:stretch>
            <a:fillRect/>
          </a:stretch>
        </p:blipFill>
        <p:spPr bwMode="auto">
          <a:xfrm>
            <a:off x="467544" y="2304645"/>
            <a:ext cx="1828800" cy="2521585"/>
          </a:xfrm>
          <a:prstGeom prst="rect">
            <a:avLst/>
          </a:prstGeom>
          <a:noFill/>
          <a:ln>
            <a:noFill/>
          </a:ln>
        </p:spPr>
      </p:pic>
      <p:sp>
        <p:nvSpPr>
          <p:cNvPr id="2" name="CasellaDiTesto 1"/>
          <p:cNvSpPr txBox="1"/>
          <p:nvPr/>
        </p:nvSpPr>
        <p:spPr>
          <a:xfrm>
            <a:off x="467544" y="5013176"/>
            <a:ext cx="7632848" cy="1723549"/>
          </a:xfrm>
          <a:prstGeom prst="rect">
            <a:avLst/>
          </a:prstGeom>
          <a:noFill/>
        </p:spPr>
        <p:txBody>
          <a:bodyPr wrap="square" rtlCol="0">
            <a:spAutoFit/>
          </a:bodyPr>
          <a:lstStyle/>
          <a:p>
            <a:r>
              <a:rPr lang="it-IT" dirty="0">
                <a:latin typeface="Bodoni MT" panose="02070603080606020203" pitchFamily="18" charset="0"/>
              </a:rPr>
              <a:t>Bibliografia</a:t>
            </a:r>
            <a:endParaRPr lang="it-IT" b="1" dirty="0" smtClean="0"/>
          </a:p>
          <a:p>
            <a:r>
              <a:rPr lang="it-IT" sz="1400" b="1" dirty="0" smtClean="0"/>
              <a:t>Principali </a:t>
            </a:r>
            <a:r>
              <a:rPr lang="it-IT" sz="1400" b="1" dirty="0"/>
              <a:t>traduzioni in </a:t>
            </a:r>
            <a:r>
              <a:rPr lang="it-IT" sz="1400" b="1" dirty="0" smtClean="0"/>
              <a:t>italiano</a:t>
            </a:r>
            <a:endParaRPr lang="it-IT" sz="1400" b="1" dirty="0"/>
          </a:p>
          <a:p>
            <a:r>
              <a:rPr lang="it-IT" sz="1400" i="1" dirty="0"/>
              <a:t>Categorie</a:t>
            </a:r>
            <a:r>
              <a:rPr lang="it-IT" sz="1400" dirty="0"/>
              <a:t>, a cura di Rossella Fabbrichesi Leo, Laterza, Roma-Bari, 1992</a:t>
            </a:r>
          </a:p>
          <a:p>
            <a:r>
              <a:rPr lang="it-IT" sz="1400" i="1" dirty="0"/>
              <a:t>Opere</a:t>
            </a:r>
            <a:r>
              <a:rPr lang="it-IT" sz="1400" dirty="0"/>
              <a:t>, Bompiani, Milano, 2003</a:t>
            </a:r>
          </a:p>
          <a:p>
            <a:r>
              <a:rPr lang="it-IT" sz="1400" i="1" dirty="0"/>
              <a:t>Scritti scelti</a:t>
            </a:r>
            <a:r>
              <a:rPr lang="it-IT" sz="1400" dirty="0"/>
              <a:t>, a cura di </a:t>
            </a:r>
            <a:r>
              <a:rPr lang="it-IT" sz="1400" dirty="0" err="1"/>
              <a:t>G.Maddalena</a:t>
            </a:r>
            <a:r>
              <a:rPr lang="it-IT" sz="1400" dirty="0"/>
              <a:t>, UTET economica, Torino, 2008</a:t>
            </a:r>
          </a:p>
          <a:p>
            <a:r>
              <a:rPr lang="it-IT" sz="1400" i="1" dirty="0"/>
              <a:t>Esperienza e percezione: percorsi nella Fenomenologia</a:t>
            </a:r>
            <a:r>
              <a:rPr lang="it-IT" sz="1400" dirty="0"/>
              <a:t>, a cura di M. Luisi, Edizioni ETS, Pisa, 2009</a:t>
            </a:r>
          </a:p>
          <a:p>
            <a:endParaRPr lang="it-IT" dirty="0"/>
          </a:p>
        </p:txBody>
      </p:sp>
    </p:spTree>
    <p:custDataLst>
      <p:tags r:id="rId1"/>
    </p:custDataLst>
    <p:extLst>
      <p:ext uri="{BB962C8B-B14F-4D97-AF65-F5344CB8AC3E}">
        <p14:creationId xmlns:p14="http://schemas.microsoft.com/office/powerpoint/2010/main" val="1392929438"/>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CasellaDiTesto 5"/>
          <p:cNvSpPr txBox="1"/>
          <p:nvPr/>
        </p:nvSpPr>
        <p:spPr>
          <a:xfrm>
            <a:off x="467544" y="480159"/>
            <a:ext cx="76328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t>ANTECEDENTI E SVILUPPI TEORICI</a:t>
            </a:r>
            <a:endParaRPr lang="it-IT" sz="2400" dirty="0"/>
          </a:p>
        </p:txBody>
      </p:sp>
      <p:sp>
        <p:nvSpPr>
          <p:cNvPr id="3" name="Rettangolo arrotondato 2"/>
          <p:cNvSpPr/>
          <p:nvPr/>
        </p:nvSpPr>
        <p:spPr>
          <a:xfrm>
            <a:off x="2704730" y="1484784"/>
            <a:ext cx="5544616" cy="10081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solidFill>
                <a:schemeClr val="tx1"/>
              </a:solidFill>
            </a:endParaRPr>
          </a:p>
          <a:p>
            <a:endParaRPr lang="it-IT" sz="1400" dirty="0">
              <a:solidFill>
                <a:schemeClr val="tx1"/>
              </a:solidFill>
            </a:endParaRPr>
          </a:p>
          <a:p>
            <a:endParaRPr lang="it-IT" sz="1400" dirty="0" smtClean="0">
              <a:solidFill>
                <a:schemeClr val="tx1"/>
              </a:solidFill>
            </a:endParaRPr>
          </a:p>
          <a:p>
            <a:endParaRPr lang="it-IT" sz="1400" dirty="0" smtClean="0">
              <a:solidFill>
                <a:schemeClr val="tx1"/>
              </a:solidFill>
            </a:endParaRPr>
          </a:p>
          <a:p>
            <a:r>
              <a:rPr lang="it-IT" sz="1400" dirty="0" smtClean="0">
                <a:solidFill>
                  <a:schemeClr val="tx1"/>
                </a:solidFill>
              </a:rPr>
              <a:t>E’ </a:t>
            </a:r>
            <a:r>
              <a:rPr lang="it-IT" sz="1400" dirty="0">
                <a:solidFill>
                  <a:schemeClr val="tx1"/>
                </a:solidFill>
              </a:rPr>
              <a:t>stato un sociologo statunitense, tra i principali teorici dell'</a:t>
            </a:r>
            <a:r>
              <a:rPr lang="it-IT" sz="1400" dirty="0" err="1">
                <a:solidFill>
                  <a:schemeClr val="tx1"/>
                </a:solidFill>
              </a:rPr>
              <a:t>interazionismo</a:t>
            </a:r>
            <a:r>
              <a:rPr lang="it-IT" sz="1400" dirty="0">
                <a:solidFill>
                  <a:schemeClr val="tx1"/>
                </a:solidFill>
              </a:rPr>
              <a:t> simbolico. Dal 1892 è stato docente di sociologia presso l'Università del Michigan..</a:t>
            </a:r>
            <a:endParaRPr lang="it-IT"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endParaRPr lang="it-IT" dirty="0" smtClean="0">
              <a:solidFill>
                <a:schemeClr val="tx1"/>
              </a:solidFill>
            </a:endParaRPr>
          </a:p>
          <a:p>
            <a:pPr algn="r"/>
            <a:endParaRPr lang="it-IT" dirty="0">
              <a:solidFill>
                <a:schemeClr val="tx1"/>
              </a:solidFill>
              <a:latin typeface="Bodoni MT" panose="02070603080606020203" pitchFamily="18" charset="0"/>
            </a:endParaRPr>
          </a:p>
        </p:txBody>
      </p:sp>
      <p:sp>
        <p:nvSpPr>
          <p:cNvPr id="12" name="Rettangolo arrotondato 11"/>
          <p:cNvSpPr/>
          <p:nvPr/>
        </p:nvSpPr>
        <p:spPr>
          <a:xfrm>
            <a:off x="2706701" y="2564904"/>
            <a:ext cx="5544616" cy="18895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solidFill>
                <a:schemeClr val="tx1"/>
              </a:solidFill>
            </a:endParaRPr>
          </a:p>
          <a:p>
            <a:endParaRPr lang="it-IT" sz="1400" dirty="0" smtClean="0"/>
          </a:p>
          <a:p>
            <a:endParaRPr lang="it-IT" sz="1400" dirty="0"/>
          </a:p>
          <a:p>
            <a:r>
              <a:rPr lang="it-IT" sz="1400" dirty="0" err="1" smtClean="0">
                <a:solidFill>
                  <a:schemeClr val="tx1"/>
                </a:solidFill>
              </a:rPr>
              <a:t>Cooley</a:t>
            </a:r>
            <a:r>
              <a:rPr lang="it-IT" sz="1400" dirty="0" smtClean="0">
                <a:solidFill>
                  <a:schemeClr val="tx1"/>
                </a:solidFill>
              </a:rPr>
              <a:t> </a:t>
            </a:r>
            <a:r>
              <a:rPr lang="it-IT" sz="1400" dirty="0">
                <a:solidFill>
                  <a:schemeClr val="tx1"/>
                </a:solidFill>
              </a:rPr>
              <a:t>è forse più noto per il suo concetto del </a:t>
            </a:r>
            <a:r>
              <a:rPr lang="it-IT" sz="1400" i="1" dirty="0" err="1">
                <a:solidFill>
                  <a:schemeClr val="tx1"/>
                </a:solidFill>
              </a:rPr>
              <a:t>looking-glass</a:t>
            </a:r>
            <a:r>
              <a:rPr lang="it-IT" sz="1400" i="1" dirty="0">
                <a:solidFill>
                  <a:schemeClr val="tx1"/>
                </a:solidFill>
              </a:rPr>
              <a:t> </a:t>
            </a:r>
            <a:r>
              <a:rPr lang="it-IT" sz="1400" i="1" dirty="0" smtClean="0">
                <a:solidFill>
                  <a:schemeClr val="tx1"/>
                </a:solidFill>
              </a:rPr>
              <a:t>self</a:t>
            </a:r>
            <a:r>
              <a:rPr lang="it-IT" sz="1400" dirty="0">
                <a:solidFill>
                  <a:schemeClr val="tx1"/>
                </a:solidFill>
              </a:rPr>
              <a:t> (l'</a:t>
            </a:r>
            <a:r>
              <a:rPr lang="it-IT" sz="1400" i="1" dirty="0">
                <a:solidFill>
                  <a:schemeClr val="tx1"/>
                </a:solidFill>
              </a:rPr>
              <a:t>io riflesso</a:t>
            </a:r>
            <a:r>
              <a:rPr lang="it-IT" sz="1400" dirty="0">
                <a:solidFill>
                  <a:schemeClr val="tx1"/>
                </a:solidFill>
              </a:rPr>
              <a:t>), secondo cui l'Io di una persona è il risultato delle interazioni interpersonali nell'ambito sociale e di ciò che gli altri percepiscono di noi. L'autore ha chiarito questo concetto scrivendo che la società è un intreccio ed una interconnessione di Io mentali. Il termine </a:t>
            </a:r>
            <a:r>
              <a:rPr lang="it-IT" sz="1400" i="1" dirty="0">
                <a:solidFill>
                  <a:schemeClr val="tx1"/>
                </a:solidFill>
              </a:rPr>
              <a:t>io riflesso</a:t>
            </a:r>
            <a:r>
              <a:rPr lang="it-IT" sz="1400" dirty="0">
                <a:solidFill>
                  <a:schemeClr val="tx1"/>
                </a:solidFill>
              </a:rPr>
              <a:t> venne usato per la prima volta da </a:t>
            </a:r>
            <a:r>
              <a:rPr lang="it-IT" sz="1400" dirty="0" err="1">
                <a:solidFill>
                  <a:schemeClr val="tx1"/>
                </a:solidFill>
              </a:rPr>
              <a:t>Cooley</a:t>
            </a:r>
            <a:r>
              <a:rPr lang="it-IT" sz="1400" dirty="0">
                <a:solidFill>
                  <a:schemeClr val="tx1"/>
                </a:solidFill>
              </a:rPr>
              <a:t> nella sua opera </a:t>
            </a:r>
            <a:r>
              <a:rPr lang="it-IT" sz="1400" i="1" dirty="0">
                <a:solidFill>
                  <a:schemeClr val="tx1"/>
                </a:solidFill>
              </a:rPr>
              <a:t>Human Nature and the Social Order</a:t>
            </a:r>
            <a:r>
              <a:rPr lang="it-IT" sz="1400" dirty="0">
                <a:solidFill>
                  <a:schemeClr val="tx1"/>
                </a:solidFill>
              </a:rPr>
              <a:t> pubblicata nel 1902.</a:t>
            </a:r>
            <a:endParaRPr lang="it-IT" sz="1400" dirty="0" smtClean="0">
              <a:solidFill>
                <a:schemeClr val="tx1"/>
              </a:solidFill>
            </a:endParaRPr>
          </a:p>
          <a:p>
            <a:endParaRPr lang="it-IT" sz="1400" dirty="0" smtClean="0">
              <a:solidFill>
                <a:schemeClr val="tx1"/>
              </a:solidFill>
            </a:endParaRPr>
          </a:p>
          <a:p>
            <a:endParaRPr lang="it-IT" dirty="0" smtClean="0">
              <a:solidFill>
                <a:schemeClr val="tx1"/>
              </a:solidFill>
            </a:endParaRPr>
          </a:p>
          <a:p>
            <a:pPr algn="r"/>
            <a:endParaRPr lang="it-IT" dirty="0">
              <a:solidFill>
                <a:schemeClr val="tx1"/>
              </a:solidFill>
              <a:latin typeface="Bodoni MT" panose="02070603080606020203" pitchFamily="18" charset="0"/>
            </a:endParaRPr>
          </a:p>
        </p:txBody>
      </p:sp>
      <p:sp>
        <p:nvSpPr>
          <p:cNvPr id="13" name="Rettangolo 12"/>
          <p:cNvSpPr/>
          <p:nvPr/>
        </p:nvSpPr>
        <p:spPr>
          <a:xfrm>
            <a:off x="554339" y="1196752"/>
            <a:ext cx="1640193" cy="538609"/>
          </a:xfrm>
          <a:prstGeom prst="rect">
            <a:avLst/>
          </a:prstGeom>
        </p:spPr>
        <p:txBody>
          <a:bodyPr wrap="none">
            <a:spAutoFit/>
          </a:bodyPr>
          <a:lstStyle/>
          <a:p>
            <a:r>
              <a:rPr lang="fr-FR" b="1" dirty="0"/>
              <a:t>Charles </a:t>
            </a:r>
            <a:r>
              <a:rPr lang="fr-FR" b="1" dirty="0" smtClean="0"/>
              <a:t>Cooley</a:t>
            </a:r>
          </a:p>
          <a:p>
            <a:r>
              <a:rPr lang="it-IT" sz="1100" dirty="0"/>
              <a:t>(</a:t>
            </a:r>
            <a:r>
              <a:rPr lang="it-IT" sz="1100" dirty="0" err="1"/>
              <a:t>Ann</a:t>
            </a:r>
            <a:r>
              <a:rPr lang="it-IT" sz="1100" dirty="0"/>
              <a:t> </a:t>
            </a:r>
            <a:r>
              <a:rPr lang="it-IT" sz="1100" dirty="0" err="1"/>
              <a:t>Arbor</a:t>
            </a:r>
            <a:r>
              <a:rPr lang="it-IT" sz="1100" dirty="0"/>
              <a:t>, 1864 – 1929)</a:t>
            </a:r>
          </a:p>
        </p:txBody>
      </p:sp>
      <p:sp>
        <p:nvSpPr>
          <p:cNvPr id="2" name="CasellaDiTesto 1"/>
          <p:cNvSpPr txBox="1"/>
          <p:nvPr/>
        </p:nvSpPr>
        <p:spPr>
          <a:xfrm>
            <a:off x="251520" y="4581128"/>
            <a:ext cx="7871552" cy="2846933"/>
          </a:xfrm>
          <a:prstGeom prst="rect">
            <a:avLst/>
          </a:prstGeom>
          <a:noFill/>
        </p:spPr>
        <p:txBody>
          <a:bodyPr wrap="square" rtlCol="0">
            <a:spAutoFit/>
          </a:bodyPr>
          <a:lstStyle/>
          <a:p>
            <a:r>
              <a:rPr lang="it-IT" dirty="0" smtClean="0">
                <a:latin typeface="Bodoni MT" panose="02070603080606020203" pitchFamily="18" charset="0"/>
              </a:rPr>
              <a:t>Bibliografia 1/2</a:t>
            </a:r>
            <a:endParaRPr lang="it-IT" b="1" dirty="0" smtClean="0"/>
          </a:p>
          <a:p>
            <a:r>
              <a:rPr lang="en-US" sz="1100" dirty="0"/>
              <a:t>1891: </a:t>
            </a:r>
            <a:r>
              <a:rPr lang="en-US" sz="1100" i="1" dirty="0"/>
              <a:t>The Social Significance of Street Railways,</a:t>
            </a:r>
            <a:r>
              <a:rPr lang="en-US" sz="1100" dirty="0"/>
              <a:t> Publications of the American Economic Association 6, 71-73</a:t>
            </a:r>
          </a:p>
          <a:p>
            <a:r>
              <a:rPr lang="en-US" sz="1100" dirty="0"/>
              <a:t>1894: </a:t>
            </a:r>
            <a:r>
              <a:rPr lang="en-US" sz="1100" i="1" dirty="0"/>
              <a:t>Competition and Organization,</a:t>
            </a:r>
            <a:r>
              <a:rPr lang="en-US" sz="1100" dirty="0"/>
              <a:t> Publications of the Michigan Political Science Association 1, 33-45</a:t>
            </a:r>
          </a:p>
          <a:p>
            <a:r>
              <a:rPr lang="en-US" sz="1100" dirty="0"/>
              <a:t>1894: </a:t>
            </a:r>
            <a:r>
              <a:rPr lang="en-US" sz="1100" i="1" dirty="0"/>
              <a:t>The Theory of Transportation</a:t>
            </a:r>
            <a:r>
              <a:rPr lang="en-US" sz="1100" dirty="0"/>
              <a:t>, Baltimore: Publications of the American Economic Association 9</a:t>
            </a:r>
          </a:p>
          <a:p>
            <a:r>
              <a:rPr lang="en-US" sz="1100" dirty="0"/>
              <a:t>1896: </a:t>
            </a:r>
            <a:r>
              <a:rPr lang="en-US" sz="1100" i="1" dirty="0"/>
              <a:t>Nature versus Nurture' in the Making of Social Careers</a:t>
            </a:r>
            <a:r>
              <a:rPr lang="en-US" sz="1100" dirty="0"/>
              <a:t>, Proceedings of the 23rd Conference of Charities and Corrections: 399-405</a:t>
            </a:r>
          </a:p>
          <a:p>
            <a:r>
              <a:rPr lang="en-US" sz="1100" dirty="0"/>
              <a:t>1897: </a:t>
            </a:r>
            <a:r>
              <a:rPr lang="en-US" sz="1100" i="1" dirty="0"/>
              <a:t>Genius, Fame and the Comparison of Races</a:t>
            </a:r>
            <a:r>
              <a:rPr lang="en-US" sz="1100" dirty="0"/>
              <a:t>, Philadelphia: Annals of the American Academy of Political and Social Science 9, </a:t>
            </a:r>
            <a:r>
              <a:rPr lang="en-US" sz="1100" dirty="0" smtClean="0"/>
              <a:t>1-42</a:t>
            </a:r>
          </a:p>
          <a:p>
            <a:r>
              <a:rPr lang="en-US" sz="1100" dirty="0"/>
              <a:t>1897: </a:t>
            </a:r>
            <a:r>
              <a:rPr lang="en-US" sz="1100" i="1" dirty="0"/>
              <a:t>The Process of Social Change,</a:t>
            </a:r>
            <a:r>
              <a:rPr lang="en-US" sz="1100" dirty="0"/>
              <a:t> Political Science Quarterly 12, 63-81</a:t>
            </a:r>
          </a:p>
          <a:p>
            <a:r>
              <a:rPr lang="en-US" sz="1100" dirty="0"/>
              <a:t>1899: </a:t>
            </a:r>
            <a:r>
              <a:rPr lang="en-US" sz="1100" i="1" dirty="0"/>
              <a:t>Personal Competition: Its Place in the Social Order and the Effect upon Individuals; with Some Considerations on Success</a:t>
            </a:r>
            <a:r>
              <a:rPr lang="en-US" sz="1100" dirty="0"/>
              <a:t>, Economic Studies 4,</a:t>
            </a:r>
          </a:p>
          <a:p>
            <a:r>
              <a:rPr lang="en-US" sz="1100" dirty="0"/>
              <a:t>1902: </a:t>
            </a:r>
            <a:r>
              <a:rPr lang="en-US" sz="1100" i="1" dirty="0"/>
              <a:t>Human Nature and the Social Order</a:t>
            </a:r>
            <a:r>
              <a:rPr lang="en-US" sz="1100" dirty="0"/>
              <a:t>, New York: Charles Scribner's Sons, revised </a:t>
            </a:r>
            <a:r>
              <a:rPr lang="en-US" sz="1100" dirty="0" err="1"/>
              <a:t>edn</a:t>
            </a:r>
            <a:r>
              <a:rPr lang="en-US" sz="1100" dirty="0"/>
              <a:t> </a:t>
            </a:r>
            <a:r>
              <a:rPr lang="en-US" sz="1100" dirty="0" smtClean="0"/>
              <a:t>1922</a:t>
            </a:r>
          </a:p>
          <a:p>
            <a:r>
              <a:rPr lang="en-US" sz="1100" dirty="0"/>
              <a:t>1902: </a:t>
            </a:r>
            <a:r>
              <a:rPr lang="en-US" sz="1100" i="1" dirty="0"/>
              <a:t>The Decrease of Rural Population in the Southern Peninsula of Michigan</a:t>
            </a:r>
            <a:r>
              <a:rPr lang="en-US" sz="1100" dirty="0"/>
              <a:t>, Publications of the Michigan Political Science Association 4, 28-37</a:t>
            </a:r>
          </a:p>
          <a:p>
            <a:endParaRPr lang="en-US" sz="1100" dirty="0"/>
          </a:p>
          <a:p>
            <a:endParaRPr lang="en-US" sz="1100" dirty="0"/>
          </a:p>
          <a:p>
            <a:endParaRPr lang="it-IT" dirty="0"/>
          </a:p>
        </p:txBody>
      </p:sp>
      <p:pic>
        <p:nvPicPr>
          <p:cNvPr id="8" name="Immagine 7" descr="Charles Cooley.png"/>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1983740" cy="2413635"/>
          </a:xfrm>
          <a:prstGeom prst="rect">
            <a:avLst/>
          </a:prstGeom>
          <a:noFill/>
          <a:ln>
            <a:noFill/>
          </a:ln>
        </p:spPr>
      </p:pic>
    </p:spTree>
    <p:custDataLst>
      <p:tags r:id="rId1"/>
    </p:custDataLst>
    <p:extLst>
      <p:ext uri="{BB962C8B-B14F-4D97-AF65-F5344CB8AC3E}">
        <p14:creationId xmlns:p14="http://schemas.microsoft.com/office/powerpoint/2010/main" val="4187163388"/>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CasellaDiTesto 5"/>
          <p:cNvSpPr txBox="1"/>
          <p:nvPr/>
        </p:nvSpPr>
        <p:spPr>
          <a:xfrm>
            <a:off x="467544" y="480159"/>
            <a:ext cx="76328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t>ANTECEDENTI E SVILUPPI TEORICI</a:t>
            </a:r>
            <a:endParaRPr lang="it-IT" sz="2400" dirty="0"/>
          </a:p>
        </p:txBody>
      </p:sp>
      <p:sp>
        <p:nvSpPr>
          <p:cNvPr id="13" name="Rettangolo 12"/>
          <p:cNvSpPr/>
          <p:nvPr/>
        </p:nvSpPr>
        <p:spPr>
          <a:xfrm>
            <a:off x="554339" y="1196752"/>
            <a:ext cx="1640193" cy="538609"/>
          </a:xfrm>
          <a:prstGeom prst="rect">
            <a:avLst/>
          </a:prstGeom>
        </p:spPr>
        <p:txBody>
          <a:bodyPr wrap="none">
            <a:spAutoFit/>
          </a:bodyPr>
          <a:lstStyle/>
          <a:p>
            <a:r>
              <a:rPr lang="fr-FR" b="1" dirty="0"/>
              <a:t>Charles </a:t>
            </a:r>
            <a:r>
              <a:rPr lang="fr-FR" b="1" dirty="0" smtClean="0"/>
              <a:t>Cooley</a:t>
            </a:r>
          </a:p>
          <a:p>
            <a:r>
              <a:rPr lang="it-IT" sz="1100" dirty="0"/>
              <a:t>(</a:t>
            </a:r>
            <a:r>
              <a:rPr lang="it-IT" sz="1100" dirty="0" err="1"/>
              <a:t>Ann</a:t>
            </a:r>
            <a:r>
              <a:rPr lang="it-IT" sz="1100" dirty="0"/>
              <a:t> </a:t>
            </a:r>
            <a:r>
              <a:rPr lang="it-IT" sz="1100" dirty="0" err="1"/>
              <a:t>Arbor</a:t>
            </a:r>
            <a:r>
              <a:rPr lang="it-IT" sz="1100" dirty="0"/>
              <a:t>, 1864 – 1929)</a:t>
            </a:r>
          </a:p>
        </p:txBody>
      </p:sp>
      <p:sp>
        <p:nvSpPr>
          <p:cNvPr id="2" name="CasellaDiTesto 1"/>
          <p:cNvSpPr txBox="1"/>
          <p:nvPr/>
        </p:nvSpPr>
        <p:spPr>
          <a:xfrm>
            <a:off x="2776731" y="1052736"/>
            <a:ext cx="5400600" cy="4647426"/>
          </a:xfrm>
          <a:prstGeom prst="rect">
            <a:avLst/>
          </a:prstGeom>
          <a:noFill/>
        </p:spPr>
        <p:txBody>
          <a:bodyPr wrap="square" rtlCol="0">
            <a:spAutoFit/>
          </a:bodyPr>
          <a:lstStyle/>
          <a:p>
            <a:r>
              <a:rPr lang="it-IT" dirty="0" smtClean="0">
                <a:latin typeface="Bodoni MT" panose="02070603080606020203" pitchFamily="18" charset="0"/>
              </a:rPr>
              <a:t>Bibliografia 2/2</a:t>
            </a:r>
          </a:p>
          <a:p>
            <a:r>
              <a:rPr lang="en-US" sz="1100" dirty="0" smtClean="0"/>
              <a:t>1904</a:t>
            </a:r>
            <a:r>
              <a:rPr lang="en-US" sz="1100" dirty="0"/>
              <a:t>: </a:t>
            </a:r>
            <a:r>
              <a:rPr lang="en-US" sz="1100" i="1" dirty="0"/>
              <a:t>Discussion of Franklin H. Giddings', A Theory of Social Causation</a:t>
            </a:r>
            <a:r>
              <a:rPr lang="en-US" sz="1100" dirty="0"/>
              <a:t>, Publications of the American Economic Association, Third Series, 5, 426-431</a:t>
            </a:r>
          </a:p>
          <a:p>
            <a:r>
              <a:rPr lang="en-US" sz="1100" dirty="0"/>
              <a:t>1907: </a:t>
            </a:r>
            <a:r>
              <a:rPr lang="en-US" sz="1100" i="1" dirty="0"/>
              <a:t>Social Consciousness</a:t>
            </a:r>
            <a:r>
              <a:rPr lang="en-US" sz="1100" dirty="0"/>
              <a:t>, Publications of the American Sociological Society 1, 97-109</a:t>
            </a:r>
          </a:p>
          <a:p>
            <a:r>
              <a:rPr lang="en-US" sz="1100" dirty="0"/>
              <a:t>1907: </a:t>
            </a:r>
            <a:r>
              <a:rPr lang="en-US" sz="1100" i="1" dirty="0"/>
              <a:t>Social Consciousness</a:t>
            </a:r>
            <a:r>
              <a:rPr lang="en-US" sz="1100" dirty="0"/>
              <a:t>, American Journal of Sociology 12, 675-687 Previously published as above.</a:t>
            </a:r>
          </a:p>
          <a:p>
            <a:r>
              <a:rPr lang="en-US" sz="1100" dirty="0"/>
              <a:t>1908: </a:t>
            </a:r>
            <a:r>
              <a:rPr lang="en-US" sz="1100" i="1" dirty="0"/>
              <a:t>A Study of the Early Use of Self-Words by a Child</a:t>
            </a:r>
            <a:r>
              <a:rPr lang="en-US" sz="1100" dirty="0"/>
              <a:t>, Psychological Review 15, 339-357</a:t>
            </a:r>
          </a:p>
          <a:p>
            <a:r>
              <a:rPr lang="en-US" sz="1100" dirty="0"/>
              <a:t>1909: </a:t>
            </a:r>
            <a:r>
              <a:rPr lang="en-US" sz="1100" i="1" dirty="0"/>
              <a:t>Social Organization: a Study of the Larger Mind</a:t>
            </a:r>
            <a:r>
              <a:rPr lang="en-US" sz="1100" dirty="0"/>
              <a:t>, New York: Charles Scribner's </a:t>
            </a:r>
            <a:r>
              <a:rPr lang="en-US" sz="1100" dirty="0" smtClean="0"/>
              <a:t>Sons</a:t>
            </a:r>
          </a:p>
          <a:p>
            <a:r>
              <a:rPr lang="en-US" sz="1100" dirty="0"/>
              <a:t>1909: </a:t>
            </a:r>
            <a:r>
              <a:rPr lang="en-US" sz="1100" i="1" dirty="0"/>
              <a:t>Builder of Democracy</a:t>
            </a:r>
            <a:r>
              <a:rPr lang="en-US" sz="1100" dirty="0"/>
              <a:t>, Survey, </a:t>
            </a:r>
            <a:r>
              <a:rPr lang="en-US" sz="1100" dirty="0" smtClean="0"/>
              <a:t>210-213</a:t>
            </a:r>
          </a:p>
          <a:p>
            <a:r>
              <a:rPr lang="en-US" sz="1100" dirty="0"/>
              <a:t>1912: </a:t>
            </a:r>
            <a:r>
              <a:rPr lang="en-US" sz="1100" i="1" dirty="0"/>
              <a:t>Discussion of Simon Patten's The Background of Economic Theories</a:t>
            </a:r>
            <a:r>
              <a:rPr lang="en-US" sz="1100" dirty="0"/>
              <a:t>, Publications of the American Sociological Society 7, </a:t>
            </a:r>
            <a:r>
              <a:rPr lang="en-US" sz="1100" dirty="0" smtClean="0"/>
              <a:t>132</a:t>
            </a:r>
          </a:p>
          <a:p>
            <a:r>
              <a:rPr lang="en-US" sz="1100" dirty="0"/>
              <a:t>1912: </a:t>
            </a:r>
            <a:r>
              <a:rPr lang="en-US" sz="1100" i="1" dirty="0"/>
              <a:t>Valuation as a Social Process</a:t>
            </a:r>
            <a:r>
              <a:rPr lang="en-US" sz="1100" dirty="0"/>
              <a:t>, Psychological Bulletin 9, Also published as part of Social </a:t>
            </a:r>
            <a:r>
              <a:rPr lang="en-US" sz="1100" dirty="0" smtClean="0"/>
              <a:t>Process</a:t>
            </a:r>
          </a:p>
          <a:p>
            <a:r>
              <a:rPr lang="en-US" sz="1100" dirty="0"/>
              <a:t>1913: </a:t>
            </a:r>
            <a:r>
              <a:rPr lang="en-US" sz="1100" i="1" dirty="0"/>
              <a:t>The Institutional Character of Pecuniary Valuation</a:t>
            </a:r>
            <a:r>
              <a:rPr lang="en-US" sz="1100" dirty="0"/>
              <a:t>, American Journal of Sociology 18, 543-555. Also published as part of Social Process</a:t>
            </a:r>
          </a:p>
          <a:p>
            <a:r>
              <a:rPr lang="en-US" sz="1100" dirty="0"/>
              <a:t>1913: </a:t>
            </a:r>
            <a:r>
              <a:rPr lang="en-US" sz="1100" i="1" dirty="0"/>
              <a:t>The Sphere of Pecuniary Valuation</a:t>
            </a:r>
            <a:r>
              <a:rPr lang="en-US" sz="1100" dirty="0"/>
              <a:t>, American Journal of Sociology 19, 188-203. Also published as part of </a:t>
            </a:r>
            <a:r>
              <a:rPr lang="en-US" sz="1100" i="1" dirty="0"/>
              <a:t>Social Process</a:t>
            </a:r>
            <a:endParaRPr lang="en-US" sz="1100" dirty="0"/>
          </a:p>
          <a:p>
            <a:r>
              <a:rPr lang="en-US" sz="1100" dirty="0"/>
              <a:t>1913: </a:t>
            </a:r>
            <a:r>
              <a:rPr lang="en-US" sz="1100" i="1" dirty="0"/>
              <a:t>The Progress of Pecuniary Valuation</a:t>
            </a:r>
            <a:r>
              <a:rPr lang="en-US" sz="1100" dirty="0"/>
              <a:t>, Quarterly Journal of Economics 30, 1-21. Also published as part of </a:t>
            </a:r>
            <a:r>
              <a:rPr lang="en-US" sz="1100" i="1" dirty="0"/>
              <a:t>Social Process</a:t>
            </a:r>
            <a:endParaRPr lang="en-US" sz="1100" dirty="0"/>
          </a:p>
          <a:p>
            <a:r>
              <a:rPr lang="en-US" sz="1100" dirty="0"/>
              <a:t>1916: </a:t>
            </a:r>
            <a:r>
              <a:rPr lang="en-US" sz="1100" i="1" dirty="0"/>
              <a:t>Builder of Democracy</a:t>
            </a:r>
            <a:r>
              <a:rPr lang="en-US" sz="1100" dirty="0"/>
              <a:t>, Survey 36, 116</a:t>
            </a:r>
          </a:p>
          <a:p>
            <a:endParaRPr lang="en-US" sz="1100" dirty="0"/>
          </a:p>
          <a:p>
            <a:endParaRPr lang="en-US" sz="1100" dirty="0"/>
          </a:p>
          <a:p>
            <a:endParaRPr lang="en-US" sz="1100" dirty="0"/>
          </a:p>
          <a:p>
            <a:endParaRPr lang="it-IT" b="1" dirty="0" smtClean="0"/>
          </a:p>
          <a:p>
            <a:endParaRPr lang="it-IT" dirty="0"/>
          </a:p>
        </p:txBody>
      </p:sp>
      <p:pic>
        <p:nvPicPr>
          <p:cNvPr id="8" name="Immagine 7" descr="Charles Cooley.png"/>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1983740" cy="2413635"/>
          </a:xfrm>
          <a:prstGeom prst="rect">
            <a:avLst/>
          </a:prstGeom>
          <a:noFill/>
          <a:ln>
            <a:noFill/>
          </a:ln>
        </p:spPr>
      </p:pic>
      <p:sp>
        <p:nvSpPr>
          <p:cNvPr id="9" name="CasellaDiTesto 8"/>
          <p:cNvSpPr txBox="1"/>
          <p:nvPr/>
        </p:nvSpPr>
        <p:spPr>
          <a:xfrm>
            <a:off x="531642" y="4581128"/>
            <a:ext cx="7784774" cy="2846933"/>
          </a:xfrm>
          <a:prstGeom prst="rect">
            <a:avLst/>
          </a:prstGeom>
          <a:noFill/>
        </p:spPr>
        <p:txBody>
          <a:bodyPr wrap="square" rtlCol="0">
            <a:spAutoFit/>
          </a:bodyPr>
          <a:lstStyle/>
          <a:p>
            <a:r>
              <a:rPr lang="en-US" sz="1100" dirty="0" smtClean="0"/>
              <a:t>1917</a:t>
            </a:r>
            <a:r>
              <a:rPr lang="en-US" sz="1100" dirty="0"/>
              <a:t>: </a:t>
            </a:r>
            <a:r>
              <a:rPr lang="en-US" sz="1100" i="1" dirty="0"/>
              <a:t>Social Control in International Relations</a:t>
            </a:r>
            <a:r>
              <a:rPr lang="en-US" sz="1100" dirty="0"/>
              <a:t>, Publications of the American Sociological Society 12, 207-216</a:t>
            </a:r>
          </a:p>
          <a:p>
            <a:r>
              <a:rPr lang="en-US" sz="1100" dirty="0"/>
              <a:t>1918: </a:t>
            </a:r>
            <a:r>
              <a:rPr lang="en-US" sz="1100" i="1" dirty="0"/>
              <a:t>Social Process</a:t>
            </a:r>
            <a:r>
              <a:rPr lang="en-US" sz="1100" dirty="0"/>
              <a:t>, New York: Charles Scribner's Sons</a:t>
            </a:r>
          </a:p>
          <a:p>
            <a:r>
              <a:rPr lang="en-US" sz="1100" dirty="0"/>
              <a:t>1918: </a:t>
            </a:r>
            <a:r>
              <a:rPr lang="en-US" sz="1100" i="1" dirty="0"/>
              <a:t>A Primary Culture for Democracy</a:t>
            </a:r>
            <a:r>
              <a:rPr lang="en-US" sz="1100" dirty="0"/>
              <a:t>, Publications of the American Sociological Society 13, 1-10</a:t>
            </a:r>
          </a:p>
          <a:p>
            <a:r>
              <a:rPr lang="en-US" sz="1100" dirty="0"/>
              <a:t>1918: </a:t>
            </a:r>
            <a:r>
              <a:rPr lang="en-US" sz="1100" i="1" dirty="0"/>
              <a:t>Political Economy and Social Process</a:t>
            </a:r>
            <a:r>
              <a:rPr lang="en-US" sz="1100" dirty="0"/>
              <a:t>, Journal of Political Economy 25, 366-374</a:t>
            </a:r>
          </a:p>
          <a:p>
            <a:r>
              <a:rPr lang="en-US" sz="1100" dirty="0"/>
              <a:t>1920: </a:t>
            </a:r>
            <a:r>
              <a:rPr lang="en-US" sz="1100" i="1" dirty="0"/>
              <a:t>Reflections Upon the Sociology of Herbert Spencer</a:t>
            </a:r>
            <a:r>
              <a:rPr lang="en-US" sz="1100" dirty="0"/>
              <a:t>, American Journal of Sociology 26, 129-145</a:t>
            </a:r>
          </a:p>
          <a:p>
            <a:r>
              <a:rPr lang="en-US" sz="1100" dirty="0"/>
              <a:t>1924: </a:t>
            </a:r>
            <a:r>
              <a:rPr lang="en-US" sz="1100" i="1" dirty="0"/>
              <a:t>Now and Then</a:t>
            </a:r>
            <a:r>
              <a:rPr lang="en-US" sz="1100" dirty="0"/>
              <a:t>, Journal of Applied Sociology 8, 259-262.</a:t>
            </a:r>
          </a:p>
          <a:p>
            <a:r>
              <a:rPr lang="en-US" sz="1100" dirty="0"/>
              <a:t>1926: </a:t>
            </a:r>
            <a:r>
              <a:rPr lang="en-US" sz="1100" i="1" dirty="0"/>
              <a:t>The Roots of Social Knowledge</a:t>
            </a:r>
            <a:r>
              <a:rPr lang="en-US" sz="1100" dirty="0"/>
              <a:t>, American Journal of Sociology 32, 59-79.</a:t>
            </a:r>
          </a:p>
          <a:p>
            <a:r>
              <a:rPr lang="en-US" sz="1100" dirty="0"/>
              <a:t>1926: </a:t>
            </a:r>
            <a:r>
              <a:rPr lang="en-US" sz="1100" i="1" dirty="0"/>
              <a:t>Heredity or Environment</a:t>
            </a:r>
            <a:r>
              <a:rPr lang="en-US" sz="1100" dirty="0"/>
              <a:t>, Journal of Applied Sociology 10, 303-307</a:t>
            </a:r>
          </a:p>
          <a:p>
            <a:r>
              <a:rPr lang="en-US" sz="1100" dirty="0"/>
              <a:t>1927: </a:t>
            </a:r>
            <a:r>
              <a:rPr lang="en-US" sz="1100" i="1" dirty="0"/>
              <a:t>Life and the Student</a:t>
            </a:r>
            <a:r>
              <a:rPr lang="en-US" sz="1100" dirty="0"/>
              <a:t>, New York: Charles Scribner's Sons</a:t>
            </a:r>
          </a:p>
          <a:p>
            <a:r>
              <a:rPr lang="en-US" sz="1100" dirty="0" smtClean="0"/>
              <a:t>1928</a:t>
            </a:r>
            <a:r>
              <a:rPr lang="en-US" sz="1100" dirty="0"/>
              <a:t>: </a:t>
            </a:r>
            <a:r>
              <a:rPr lang="en-US" sz="1100" i="1" dirty="0"/>
              <a:t>Sumner and Methodology</a:t>
            </a:r>
            <a:r>
              <a:rPr lang="en-US" sz="1100" dirty="0"/>
              <a:t>, Sociology and Social Research 12, 303-306</a:t>
            </a:r>
          </a:p>
          <a:p>
            <a:r>
              <a:rPr lang="en-US" sz="1100" dirty="0"/>
              <a:t>1929: </a:t>
            </a:r>
            <a:r>
              <a:rPr lang="en-US" sz="1100" i="1" dirty="0"/>
              <a:t>The Life-Study Method as Applied to Rural Social Research</a:t>
            </a:r>
            <a:r>
              <a:rPr lang="en-US" sz="1100" dirty="0"/>
              <a:t>, Publications of the American Sociological Society 23, 248-254</a:t>
            </a:r>
          </a:p>
          <a:p>
            <a:r>
              <a:rPr lang="en-US" sz="1100" dirty="0" smtClean="0"/>
              <a:t>1930</a:t>
            </a:r>
            <a:r>
              <a:rPr lang="en-US" sz="1100" dirty="0"/>
              <a:t>: </a:t>
            </a:r>
            <a:r>
              <a:rPr lang="en-US" sz="1100" i="1" dirty="0"/>
              <a:t>Sociological Theory and Social Research</a:t>
            </a:r>
            <a:r>
              <a:rPr lang="en-US" sz="1100" dirty="0"/>
              <a:t>, New York: Henry Holt</a:t>
            </a:r>
          </a:p>
          <a:p>
            <a:r>
              <a:rPr lang="en-US" sz="1100" dirty="0"/>
              <a:t>1933: </a:t>
            </a:r>
            <a:r>
              <a:rPr lang="en-US" sz="1100" i="1" dirty="0"/>
              <a:t>Introductory Sociology</a:t>
            </a:r>
            <a:r>
              <a:rPr lang="en-US" sz="1100" dirty="0"/>
              <a:t>, with Robert C Angell and Lowell Julliard </a:t>
            </a:r>
            <a:r>
              <a:rPr lang="en-US" sz="1100" dirty="0" err="1"/>
              <a:t>Carr</a:t>
            </a:r>
            <a:r>
              <a:rPr lang="en-US" sz="1100" dirty="0"/>
              <a:t>, New York: Charles Scribner's Sons</a:t>
            </a:r>
          </a:p>
          <a:p>
            <a:endParaRPr lang="it-IT" b="1" dirty="0" smtClean="0"/>
          </a:p>
          <a:p>
            <a:endParaRPr lang="it-IT" dirty="0"/>
          </a:p>
        </p:txBody>
      </p:sp>
    </p:spTree>
    <p:custDataLst>
      <p:tags r:id="rId1"/>
    </p:custDataLst>
    <p:extLst>
      <p:ext uri="{BB962C8B-B14F-4D97-AF65-F5344CB8AC3E}">
        <p14:creationId xmlns:p14="http://schemas.microsoft.com/office/powerpoint/2010/main" val="3714521376"/>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CasellaDiTesto 5"/>
          <p:cNvSpPr txBox="1"/>
          <p:nvPr/>
        </p:nvSpPr>
        <p:spPr>
          <a:xfrm>
            <a:off x="467544" y="480159"/>
            <a:ext cx="76328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t>ANTECEDENTI E SVILUPPI TEORICI</a:t>
            </a:r>
            <a:endParaRPr lang="it-IT" sz="2400" dirty="0"/>
          </a:p>
        </p:txBody>
      </p:sp>
      <p:sp>
        <p:nvSpPr>
          <p:cNvPr id="3" name="Rettangolo arrotondato 2"/>
          <p:cNvSpPr/>
          <p:nvPr/>
        </p:nvSpPr>
        <p:spPr>
          <a:xfrm>
            <a:off x="2718539" y="1700808"/>
            <a:ext cx="5544616" cy="50405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solidFill>
                <a:schemeClr val="tx1"/>
              </a:solidFill>
            </a:endParaRPr>
          </a:p>
          <a:p>
            <a:endParaRPr lang="it-IT" sz="1400" dirty="0">
              <a:solidFill>
                <a:schemeClr val="tx1"/>
              </a:solidFill>
            </a:endParaRPr>
          </a:p>
          <a:p>
            <a:endParaRPr lang="it-IT" sz="1400" dirty="0" smtClean="0">
              <a:solidFill>
                <a:schemeClr val="tx1"/>
              </a:solidFill>
            </a:endParaRPr>
          </a:p>
          <a:p>
            <a:endParaRPr lang="it-IT" sz="1400" dirty="0" smtClean="0">
              <a:solidFill>
                <a:schemeClr val="tx1"/>
              </a:solidFill>
            </a:endParaRPr>
          </a:p>
          <a:p>
            <a:r>
              <a:rPr lang="it-IT" sz="1400" dirty="0" smtClean="0">
                <a:solidFill>
                  <a:schemeClr val="tx1"/>
                </a:solidFill>
              </a:rPr>
              <a:t>E’ </a:t>
            </a:r>
            <a:r>
              <a:rPr lang="it-IT" sz="1400" dirty="0">
                <a:solidFill>
                  <a:schemeClr val="tx1"/>
                </a:solidFill>
              </a:rPr>
              <a:t>stata una scrittrice e attivista statunitense, pacifista, femminista.</a:t>
            </a:r>
            <a:endParaRPr lang="it-IT" sz="1400" dirty="0" smtClean="0">
              <a:solidFill>
                <a:schemeClr val="tx1"/>
              </a:solidFill>
            </a:endParaRPr>
          </a:p>
          <a:p>
            <a:endParaRPr lang="it-IT" sz="1400" dirty="0" smtClean="0">
              <a:solidFill>
                <a:schemeClr val="tx1"/>
              </a:solidFill>
            </a:endParaRPr>
          </a:p>
          <a:p>
            <a:endParaRPr lang="it-IT" sz="1400" dirty="0" smtClean="0">
              <a:solidFill>
                <a:schemeClr val="tx1"/>
              </a:solidFill>
            </a:endParaRPr>
          </a:p>
          <a:p>
            <a:endParaRPr lang="it-IT" dirty="0" smtClean="0">
              <a:solidFill>
                <a:schemeClr val="tx1"/>
              </a:solidFill>
            </a:endParaRPr>
          </a:p>
          <a:p>
            <a:pPr algn="r"/>
            <a:endParaRPr lang="it-IT" dirty="0">
              <a:solidFill>
                <a:schemeClr val="tx1"/>
              </a:solidFill>
              <a:latin typeface="Bodoni MT" panose="02070603080606020203" pitchFamily="18" charset="0"/>
            </a:endParaRPr>
          </a:p>
        </p:txBody>
      </p:sp>
      <p:sp>
        <p:nvSpPr>
          <p:cNvPr id="12" name="Rettangolo arrotondato 11"/>
          <p:cNvSpPr/>
          <p:nvPr/>
        </p:nvSpPr>
        <p:spPr>
          <a:xfrm>
            <a:off x="2706701" y="2420888"/>
            <a:ext cx="5544616" cy="158417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smtClean="0">
              <a:solidFill>
                <a:schemeClr val="tx1"/>
              </a:solidFill>
              <a:hlinkClick r:id="rId3"/>
            </a:endParaRPr>
          </a:p>
          <a:p>
            <a:endParaRPr lang="it-IT" sz="1400" dirty="0" smtClean="0">
              <a:hlinkClick r:id="rId3"/>
            </a:endParaRPr>
          </a:p>
          <a:p>
            <a:endParaRPr lang="it-IT" sz="1400" dirty="0">
              <a:hlinkClick r:id="rId3"/>
            </a:endParaRPr>
          </a:p>
          <a:p>
            <a:endParaRPr lang="it-IT" sz="1400" dirty="0" smtClean="0">
              <a:solidFill>
                <a:schemeClr val="tx1"/>
              </a:solidFill>
            </a:endParaRPr>
          </a:p>
          <a:p>
            <a:r>
              <a:rPr lang="it-IT" sz="1400" dirty="0" smtClean="0">
                <a:solidFill>
                  <a:schemeClr val="tx1"/>
                </a:solidFill>
              </a:rPr>
              <a:t>Nel </a:t>
            </a:r>
            <a:r>
              <a:rPr lang="it-IT" sz="1400" dirty="0">
                <a:solidFill>
                  <a:schemeClr val="tx1"/>
                </a:solidFill>
              </a:rPr>
              <a:t>1889 fondò con Ellen Gates </a:t>
            </a:r>
            <a:r>
              <a:rPr lang="it-IT" sz="1400" dirty="0" err="1">
                <a:solidFill>
                  <a:schemeClr val="tx1"/>
                </a:solidFill>
              </a:rPr>
              <a:t>Starr</a:t>
            </a:r>
            <a:r>
              <a:rPr lang="it-IT" sz="1400" dirty="0">
                <a:solidFill>
                  <a:schemeClr val="tx1"/>
                </a:solidFill>
              </a:rPr>
              <a:t> la prima casa di assistenza sociale degli Stati Uniti, la </a:t>
            </a:r>
            <a:r>
              <a:rPr lang="it-IT" sz="1400" dirty="0" err="1">
                <a:solidFill>
                  <a:schemeClr val="tx1"/>
                </a:solidFill>
              </a:rPr>
              <a:t>Hull</a:t>
            </a:r>
            <a:r>
              <a:rPr lang="it-IT" sz="1400" dirty="0">
                <a:solidFill>
                  <a:schemeClr val="tx1"/>
                </a:solidFill>
              </a:rPr>
              <a:t> House di Chicago, e nel 1920 fu co-fondatrice dell’ACLU (</a:t>
            </a:r>
            <a:r>
              <a:rPr lang="it-IT" sz="1400" i="1" dirty="0">
                <a:solidFill>
                  <a:schemeClr val="tx1"/>
                </a:solidFill>
              </a:rPr>
              <a:t>American </a:t>
            </a:r>
            <a:r>
              <a:rPr lang="it-IT" sz="1400" i="1" dirty="0" err="1">
                <a:solidFill>
                  <a:schemeClr val="tx1"/>
                </a:solidFill>
              </a:rPr>
              <a:t>Civil</a:t>
            </a:r>
            <a:r>
              <a:rPr lang="it-IT" sz="1400" i="1" dirty="0">
                <a:solidFill>
                  <a:schemeClr val="tx1"/>
                </a:solidFill>
              </a:rPr>
              <a:t> </a:t>
            </a:r>
            <a:r>
              <a:rPr lang="it-IT" sz="1400" i="1" dirty="0" err="1">
                <a:solidFill>
                  <a:schemeClr val="tx1"/>
                </a:solidFill>
              </a:rPr>
              <a:t>Liberties</a:t>
            </a:r>
            <a:r>
              <a:rPr lang="it-IT" sz="1400" i="1" dirty="0">
                <a:solidFill>
                  <a:schemeClr val="tx1"/>
                </a:solidFill>
              </a:rPr>
              <a:t> Union</a:t>
            </a:r>
            <a:r>
              <a:rPr lang="it-IT" sz="1400" dirty="0">
                <a:solidFill>
                  <a:schemeClr val="tx1"/>
                </a:solidFill>
              </a:rPr>
              <a:t>).</a:t>
            </a:r>
            <a:r>
              <a:rPr lang="it-IT" sz="1400" baseline="30000" dirty="0">
                <a:solidFill>
                  <a:schemeClr val="tx1"/>
                </a:solidFill>
              </a:rPr>
              <a:t>[1]</a:t>
            </a:r>
            <a:r>
              <a:rPr lang="it-IT" sz="1400" dirty="0">
                <a:solidFill>
                  <a:schemeClr val="tx1"/>
                </a:solidFill>
              </a:rPr>
              <a:t> In un periodo in cui presidenti come Theodore Roosevelt e Woodrow Wilson si identificavano come riformatori e attivisti sociali, </a:t>
            </a:r>
            <a:r>
              <a:rPr lang="it-IT" sz="1400" dirty="0" err="1">
                <a:solidFill>
                  <a:schemeClr val="tx1"/>
                </a:solidFill>
              </a:rPr>
              <a:t>Addams</a:t>
            </a:r>
            <a:r>
              <a:rPr lang="it-IT" sz="1400" dirty="0">
                <a:solidFill>
                  <a:schemeClr val="tx1"/>
                </a:solidFill>
              </a:rPr>
              <a:t> fu una delle più importanti riformatrici dell’era progressista.</a:t>
            </a:r>
            <a:endParaRPr lang="it-IT" sz="1400" dirty="0" smtClean="0">
              <a:solidFill>
                <a:schemeClr val="tx1"/>
              </a:solidFill>
            </a:endParaRPr>
          </a:p>
          <a:p>
            <a:endParaRPr lang="it-IT" sz="1400" dirty="0"/>
          </a:p>
          <a:p>
            <a:endParaRPr lang="it-IT" sz="1400" dirty="0" smtClean="0">
              <a:solidFill>
                <a:schemeClr val="tx1"/>
              </a:solidFill>
            </a:endParaRPr>
          </a:p>
          <a:p>
            <a:endParaRPr lang="it-IT" dirty="0" smtClean="0">
              <a:solidFill>
                <a:schemeClr val="tx1"/>
              </a:solidFill>
            </a:endParaRPr>
          </a:p>
          <a:p>
            <a:pPr algn="r"/>
            <a:endParaRPr lang="it-IT" dirty="0">
              <a:solidFill>
                <a:schemeClr val="tx1"/>
              </a:solidFill>
              <a:latin typeface="Bodoni MT" panose="02070603080606020203" pitchFamily="18" charset="0"/>
            </a:endParaRPr>
          </a:p>
        </p:txBody>
      </p:sp>
      <p:sp>
        <p:nvSpPr>
          <p:cNvPr id="13" name="Rettangolo 12"/>
          <p:cNvSpPr/>
          <p:nvPr/>
        </p:nvSpPr>
        <p:spPr>
          <a:xfrm>
            <a:off x="323528" y="946175"/>
            <a:ext cx="3488455" cy="538609"/>
          </a:xfrm>
          <a:prstGeom prst="rect">
            <a:avLst/>
          </a:prstGeom>
        </p:spPr>
        <p:txBody>
          <a:bodyPr wrap="none">
            <a:spAutoFit/>
          </a:bodyPr>
          <a:lstStyle/>
          <a:p>
            <a:r>
              <a:rPr lang="en-US" b="1" dirty="0"/>
              <a:t>Jane Addams</a:t>
            </a:r>
            <a:endParaRPr lang="it-IT" dirty="0"/>
          </a:p>
          <a:p>
            <a:r>
              <a:rPr lang="it-IT" sz="1100" dirty="0"/>
              <a:t>(</a:t>
            </a:r>
            <a:r>
              <a:rPr lang="it-IT" sz="1100" dirty="0" err="1"/>
              <a:t>Cedarville</a:t>
            </a:r>
            <a:r>
              <a:rPr lang="it-IT" sz="1100" dirty="0"/>
              <a:t>, 6 settembre 1860 – Chicago, 21 maggio 1935)</a:t>
            </a:r>
          </a:p>
        </p:txBody>
      </p:sp>
      <p:sp>
        <p:nvSpPr>
          <p:cNvPr id="2" name="CasellaDiTesto 1"/>
          <p:cNvSpPr txBox="1"/>
          <p:nvPr/>
        </p:nvSpPr>
        <p:spPr>
          <a:xfrm>
            <a:off x="251520" y="4581128"/>
            <a:ext cx="7871552" cy="2677656"/>
          </a:xfrm>
          <a:prstGeom prst="rect">
            <a:avLst/>
          </a:prstGeom>
          <a:noFill/>
        </p:spPr>
        <p:txBody>
          <a:bodyPr wrap="square" rtlCol="0">
            <a:spAutoFit/>
          </a:bodyPr>
          <a:lstStyle/>
          <a:p>
            <a:r>
              <a:rPr lang="it-IT" dirty="0" smtClean="0">
                <a:latin typeface="Bodoni MT" panose="02070603080606020203" pitchFamily="18" charset="0"/>
              </a:rPr>
              <a:t>Bibliografia 1/3</a:t>
            </a:r>
            <a:endParaRPr lang="en-US" sz="1100" dirty="0"/>
          </a:p>
          <a:p>
            <a:r>
              <a:rPr lang="it-IT" sz="1100" dirty="0" smtClean="0"/>
              <a:t>- </a:t>
            </a:r>
            <a:r>
              <a:rPr lang="it-IT" sz="1100" i="1" dirty="0" smtClean="0"/>
              <a:t>AAUW-Illinois </a:t>
            </a:r>
            <a:r>
              <a:rPr lang="it-IT" sz="1100" i="1" dirty="0" err="1"/>
              <a:t>Applauds</a:t>
            </a:r>
            <a:r>
              <a:rPr lang="it-IT" sz="1100" i="1" dirty="0"/>
              <a:t> New State </a:t>
            </a:r>
            <a:r>
              <a:rPr lang="it-IT" sz="1100" i="1" dirty="0" err="1"/>
              <a:t>Day</a:t>
            </a:r>
            <a:r>
              <a:rPr lang="it-IT" sz="1100" i="1" dirty="0"/>
              <a:t> </a:t>
            </a:r>
            <a:r>
              <a:rPr lang="it-IT" sz="1100" i="1" dirty="0" err="1"/>
              <a:t>Honoring</a:t>
            </a:r>
            <a:r>
              <a:rPr lang="it-IT" sz="1100" i="1" dirty="0"/>
              <a:t> Jane </a:t>
            </a:r>
            <a:r>
              <a:rPr lang="it-IT" sz="1100" i="1" dirty="0" err="1"/>
              <a:t>Addams</a:t>
            </a:r>
            <a:r>
              <a:rPr lang="it-IT" sz="1100" i="1" dirty="0"/>
              <a:t>: </a:t>
            </a:r>
            <a:r>
              <a:rPr lang="it-IT" sz="1100" i="1" dirty="0" err="1"/>
              <a:t>Carbondale</a:t>
            </a:r>
            <a:r>
              <a:rPr lang="it-IT" sz="1100" i="1" dirty="0"/>
              <a:t> </a:t>
            </a:r>
            <a:r>
              <a:rPr lang="it-IT" sz="1100" i="1" dirty="0" err="1"/>
              <a:t>Branch</a:t>
            </a:r>
            <a:r>
              <a:rPr lang="it-IT" sz="1100" i="1" dirty="0"/>
              <a:t> </a:t>
            </a:r>
            <a:r>
              <a:rPr lang="it-IT" sz="1100" i="1" dirty="0" err="1"/>
              <a:t>Members</a:t>
            </a:r>
            <a:r>
              <a:rPr lang="it-IT" sz="1100" i="1" dirty="0"/>
              <a:t> </a:t>
            </a:r>
            <a:r>
              <a:rPr lang="it-IT" sz="1100" i="1" dirty="0" err="1"/>
              <a:t>Instrumental</a:t>
            </a:r>
            <a:r>
              <a:rPr lang="it-IT" sz="1100" i="1" dirty="0"/>
              <a:t> in Lobbying State Legislature</a:t>
            </a:r>
            <a:r>
              <a:rPr lang="it-IT" sz="1100" dirty="0"/>
              <a:t>, su </a:t>
            </a:r>
            <a:r>
              <a:rPr lang="it-IT" sz="1100" i="1" dirty="0" err="1"/>
              <a:t>prweb</a:t>
            </a:r>
            <a:r>
              <a:rPr lang="it-IT" sz="1100" dirty="0"/>
              <a:t>, 2006.</a:t>
            </a:r>
          </a:p>
          <a:p>
            <a:r>
              <a:rPr lang="it-IT" sz="1100" dirty="0" smtClean="0"/>
              <a:t>-Jane </a:t>
            </a:r>
            <a:r>
              <a:rPr lang="it-IT" sz="1100" dirty="0" err="1"/>
              <a:t>Addams</a:t>
            </a:r>
            <a:r>
              <a:rPr lang="it-IT" sz="1100" dirty="0"/>
              <a:t> e Emily Greene </a:t>
            </a:r>
            <a:r>
              <a:rPr lang="it-IT" sz="1100" dirty="0" err="1"/>
              <a:t>Balch</a:t>
            </a:r>
            <a:r>
              <a:rPr lang="it-IT" sz="1100" dirty="0"/>
              <a:t>, </a:t>
            </a:r>
            <a:r>
              <a:rPr lang="it-IT" sz="1100" i="1" dirty="0" err="1"/>
              <a:t>Women</a:t>
            </a:r>
            <a:r>
              <a:rPr lang="it-IT" sz="1100" i="1" dirty="0"/>
              <a:t> </a:t>
            </a:r>
            <a:r>
              <a:rPr lang="it-IT" sz="1100" i="1" dirty="0" err="1"/>
              <a:t>at</a:t>
            </a:r>
            <a:r>
              <a:rPr lang="it-IT" sz="1100" i="1" dirty="0"/>
              <a:t> the Hague. The </a:t>
            </a:r>
            <a:r>
              <a:rPr lang="it-IT" sz="1100" i="1" dirty="0" err="1"/>
              <a:t>international</a:t>
            </a:r>
            <a:r>
              <a:rPr lang="it-IT" sz="1100" i="1" dirty="0"/>
              <a:t> </a:t>
            </a:r>
            <a:r>
              <a:rPr lang="it-IT" sz="1100" i="1" dirty="0" err="1"/>
              <a:t>congress</a:t>
            </a:r>
            <a:r>
              <a:rPr lang="it-IT" sz="1100" i="1" dirty="0"/>
              <a:t> of </a:t>
            </a:r>
            <a:r>
              <a:rPr lang="it-IT" sz="1100" i="1" dirty="0" err="1"/>
              <a:t>women</a:t>
            </a:r>
            <a:r>
              <a:rPr lang="it-IT" sz="1100" i="1" dirty="0"/>
              <a:t> and </a:t>
            </a:r>
            <a:r>
              <a:rPr lang="it-IT" sz="1100" i="1" dirty="0" err="1"/>
              <a:t>its</a:t>
            </a:r>
            <a:r>
              <a:rPr lang="it-IT" sz="1100" i="1" dirty="0"/>
              <a:t> </a:t>
            </a:r>
            <a:r>
              <a:rPr lang="it-IT" sz="1100" i="1" dirty="0" err="1"/>
              <a:t>results</a:t>
            </a:r>
            <a:r>
              <a:rPr lang="it-IT" sz="1100" dirty="0"/>
              <a:t>, </a:t>
            </a:r>
            <a:r>
              <a:rPr lang="it-IT" sz="1100" dirty="0" err="1"/>
              <a:t>Whitefish</a:t>
            </a:r>
            <a:r>
              <a:rPr lang="it-IT" sz="1100" dirty="0"/>
              <a:t>, MT, </a:t>
            </a:r>
            <a:r>
              <a:rPr lang="it-IT" sz="1100" dirty="0" err="1"/>
              <a:t>Kessinger</a:t>
            </a:r>
            <a:r>
              <a:rPr lang="it-IT" sz="1100" dirty="0"/>
              <a:t>, 2014 [1915], OCLC 895246247.</a:t>
            </a:r>
          </a:p>
          <a:p>
            <a:r>
              <a:rPr lang="it-IT" sz="1100" dirty="0" smtClean="0"/>
              <a:t>-Robert </a:t>
            </a:r>
            <a:r>
              <a:rPr lang="it-IT" sz="1100" dirty="0"/>
              <a:t>Aldrich e </a:t>
            </a:r>
            <a:r>
              <a:rPr lang="it-IT" sz="1100" dirty="0" err="1"/>
              <a:t>Garry</a:t>
            </a:r>
            <a:r>
              <a:rPr lang="it-IT" sz="1100" dirty="0"/>
              <a:t> </a:t>
            </a:r>
            <a:r>
              <a:rPr lang="it-IT" sz="1100" dirty="0" err="1"/>
              <a:t>Wotherspoon</a:t>
            </a:r>
            <a:r>
              <a:rPr lang="it-IT" sz="1100" dirty="0"/>
              <a:t>, </a:t>
            </a:r>
            <a:r>
              <a:rPr lang="it-IT" sz="1100" i="1" dirty="0" err="1"/>
              <a:t>Who's</a:t>
            </a:r>
            <a:r>
              <a:rPr lang="it-IT" sz="1100" i="1" dirty="0"/>
              <a:t> </a:t>
            </a:r>
            <a:r>
              <a:rPr lang="it-IT" sz="1100" i="1" dirty="0" err="1"/>
              <a:t>who</a:t>
            </a:r>
            <a:r>
              <a:rPr lang="it-IT" sz="1100" i="1" dirty="0"/>
              <a:t> in gay and </a:t>
            </a:r>
            <a:r>
              <a:rPr lang="it-IT" sz="1100" i="1" dirty="0" err="1"/>
              <a:t>lesbian</a:t>
            </a:r>
            <a:r>
              <a:rPr lang="it-IT" sz="1100" i="1" dirty="0"/>
              <a:t> </a:t>
            </a:r>
            <a:r>
              <a:rPr lang="it-IT" sz="1100" i="1" dirty="0" err="1"/>
              <a:t>history</a:t>
            </a:r>
            <a:r>
              <a:rPr lang="it-IT" sz="1100" i="1" dirty="0"/>
              <a:t> : from </a:t>
            </a:r>
            <a:r>
              <a:rPr lang="it-IT" sz="1100" i="1" dirty="0" err="1"/>
              <a:t>antiquity</a:t>
            </a:r>
            <a:r>
              <a:rPr lang="it-IT" sz="1100" i="1" dirty="0"/>
              <a:t> to World War II</a:t>
            </a:r>
            <a:r>
              <a:rPr lang="it-IT" sz="1100" dirty="0"/>
              <a:t>, </a:t>
            </a:r>
            <a:r>
              <a:rPr lang="it-IT" sz="1100" dirty="0" err="1"/>
              <a:t>London</a:t>
            </a:r>
            <a:r>
              <a:rPr lang="it-IT" sz="1100" dirty="0"/>
              <a:t>, </a:t>
            </a:r>
            <a:r>
              <a:rPr lang="it-IT" sz="1100" dirty="0" err="1"/>
              <a:t>Routledge</a:t>
            </a:r>
            <a:r>
              <a:rPr lang="it-IT" sz="1100" dirty="0"/>
              <a:t>, 2001, OCLC 813248489.</a:t>
            </a:r>
          </a:p>
          <a:p>
            <a:r>
              <a:rPr lang="it-IT" sz="1100" dirty="0" smtClean="0"/>
              <a:t>-Thomas </a:t>
            </a:r>
            <a:r>
              <a:rPr lang="it-IT" sz="1100" dirty="0"/>
              <a:t>A Bailey, David M Kennedy e </a:t>
            </a:r>
            <a:r>
              <a:rPr lang="it-IT" sz="1100" dirty="0" err="1"/>
              <a:t>Lizabeth</a:t>
            </a:r>
            <a:r>
              <a:rPr lang="it-IT" sz="1100" dirty="0"/>
              <a:t> Cohen, </a:t>
            </a:r>
            <a:r>
              <a:rPr lang="it-IT" sz="1100" i="1" dirty="0"/>
              <a:t>The American </a:t>
            </a:r>
            <a:r>
              <a:rPr lang="it-IT" sz="1100" i="1" dirty="0" err="1"/>
              <a:t>pageant</a:t>
            </a:r>
            <a:r>
              <a:rPr lang="it-IT" sz="1100" i="1" dirty="0"/>
              <a:t>. Vol. II : a </a:t>
            </a:r>
            <a:r>
              <a:rPr lang="it-IT" sz="1100" i="1" dirty="0" err="1"/>
              <a:t>history</a:t>
            </a:r>
            <a:r>
              <a:rPr lang="it-IT" sz="1100" i="1" dirty="0"/>
              <a:t> of the </a:t>
            </a:r>
            <a:r>
              <a:rPr lang="it-IT" sz="1100" i="1" dirty="0" err="1"/>
              <a:t>republic</a:t>
            </a:r>
            <a:r>
              <a:rPr lang="it-IT" sz="1100" i="1" dirty="0"/>
              <a:t> : </a:t>
            </a:r>
            <a:r>
              <a:rPr lang="it-IT" sz="1100" i="1" dirty="0" err="1"/>
              <a:t>since</a:t>
            </a:r>
            <a:r>
              <a:rPr lang="it-IT" sz="1100" i="1" dirty="0"/>
              <a:t> 1865</a:t>
            </a:r>
            <a:r>
              <a:rPr lang="it-IT" sz="1100" dirty="0"/>
              <a:t>, Boston, </a:t>
            </a:r>
            <a:r>
              <a:rPr lang="it-IT" sz="1100" dirty="0" err="1"/>
              <a:t>Houghton</a:t>
            </a:r>
            <a:r>
              <a:rPr lang="it-IT" sz="1100" dirty="0"/>
              <a:t> </a:t>
            </a:r>
            <a:r>
              <a:rPr lang="it-IT" sz="1100" dirty="0" err="1"/>
              <a:t>Mifflin</a:t>
            </a:r>
            <a:r>
              <a:rPr lang="it-IT" sz="1100" dirty="0"/>
              <a:t>, 1998, OCLC 464635618.</a:t>
            </a:r>
          </a:p>
          <a:p>
            <a:r>
              <a:rPr lang="it-IT" sz="1100" dirty="0"/>
              <a:t>Bruna Bianchi, </a:t>
            </a:r>
            <a:r>
              <a:rPr lang="it-IT" sz="1100" i="1" dirty="0"/>
              <a:t>Donne, Immigrati, Governo della Città: Scritti sull'Etica Sociale</a:t>
            </a:r>
            <a:r>
              <a:rPr lang="it-IT" sz="1100" dirty="0"/>
              <a:t>, Santa Maria Capua Vetere, Spartaco, 2004, OCLC 635545706.</a:t>
            </a:r>
          </a:p>
          <a:p>
            <a:r>
              <a:rPr lang="it-IT" sz="1100" b="1" dirty="0" smtClean="0"/>
              <a:t>-</a:t>
            </a:r>
            <a:r>
              <a:rPr lang="it-IT" sz="1100" dirty="0"/>
              <a:t> </a:t>
            </a:r>
            <a:r>
              <a:rPr lang="it-IT" sz="1100" i="1" dirty="0"/>
              <a:t>Celebrate Jane </a:t>
            </a:r>
            <a:r>
              <a:rPr lang="it-IT" sz="1100" i="1" dirty="0" err="1"/>
              <a:t>Addams</a:t>
            </a:r>
            <a:r>
              <a:rPr lang="it-IT" sz="1100" i="1" dirty="0"/>
              <a:t> </a:t>
            </a:r>
            <a:r>
              <a:rPr lang="it-IT" sz="1100" i="1" dirty="0" err="1"/>
              <a:t>Day</a:t>
            </a:r>
            <a:r>
              <a:rPr lang="it-IT" sz="1100" i="1" dirty="0"/>
              <a:t>!</a:t>
            </a:r>
            <a:r>
              <a:rPr lang="it-IT" sz="1100" dirty="0"/>
              <a:t>, su </a:t>
            </a:r>
            <a:r>
              <a:rPr lang="it-IT" sz="1100" i="1" dirty="0"/>
              <a:t>films42</a:t>
            </a:r>
            <a:r>
              <a:rPr lang="it-IT" sz="1100" dirty="0"/>
              <a:t>.</a:t>
            </a:r>
          </a:p>
          <a:p>
            <a:endParaRPr lang="en-US" sz="1100" dirty="0"/>
          </a:p>
          <a:p>
            <a:endParaRPr lang="it-IT" dirty="0"/>
          </a:p>
        </p:txBody>
      </p:sp>
      <p:pic>
        <p:nvPicPr>
          <p:cNvPr id="9" name="Immagine 8" descr="Jane Addams - Bain News Service.jpg"/>
          <p:cNvPicPr/>
          <p:nvPr/>
        </p:nvPicPr>
        <p:blipFill>
          <a:blip r:embed="rId4">
            <a:extLst>
              <a:ext uri="{28A0092B-C50C-407E-A947-70E740481C1C}">
                <a14:useLocalDpi xmlns:a14="http://schemas.microsoft.com/office/drawing/2010/main" val="0"/>
              </a:ext>
            </a:extLst>
          </a:blip>
          <a:srcRect/>
          <a:stretch>
            <a:fillRect/>
          </a:stretch>
        </p:blipFill>
        <p:spPr bwMode="auto">
          <a:xfrm>
            <a:off x="323528" y="1503772"/>
            <a:ext cx="2088232" cy="2950659"/>
          </a:xfrm>
          <a:prstGeom prst="rect">
            <a:avLst/>
          </a:prstGeom>
          <a:noFill/>
          <a:ln>
            <a:noFill/>
          </a:ln>
        </p:spPr>
      </p:pic>
    </p:spTree>
    <p:custDataLst>
      <p:tags r:id="rId1"/>
    </p:custDataLst>
    <p:extLst>
      <p:ext uri="{BB962C8B-B14F-4D97-AF65-F5344CB8AC3E}">
        <p14:creationId xmlns:p14="http://schemas.microsoft.com/office/powerpoint/2010/main" val="4139857481"/>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CasellaDiTesto 5"/>
          <p:cNvSpPr txBox="1"/>
          <p:nvPr/>
        </p:nvSpPr>
        <p:spPr>
          <a:xfrm>
            <a:off x="467544" y="480159"/>
            <a:ext cx="76328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t>ANTECEDENTI E SVILUPPI TEORICI</a:t>
            </a:r>
            <a:endParaRPr lang="it-IT" sz="2400" dirty="0"/>
          </a:p>
        </p:txBody>
      </p:sp>
      <p:sp>
        <p:nvSpPr>
          <p:cNvPr id="13" name="Rettangolo 12"/>
          <p:cNvSpPr/>
          <p:nvPr/>
        </p:nvSpPr>
        <p:spPr>
          <a:xfrm>
            <a:off x="323528" y="946175"/>
            <a:ext cx="3488455" cy="538609"/>
          </a:xfrm>
          <a:prstGeom prst="rect">
            <a:avLst/>
          </a:prstGeom>
        </p:spPr>
        <p:txBody>
          <a:bodyPr wrap="none">
            <a:spAutoFit/>
          </a:bodyPr>
          <a:lstStyle/>
          <a:p>
            <a:r>
              <a:rPr lang="en-US" b="1" dirty="0"/>
              <a:t>Jane Addams</a:t>
            </a:r>
            <a:endParaRPr lang="it-IT" dirty="0"/>
          </a:p>
          <a:p>
            <a:r>
              <a:rPr lang="it-IT" sz="1100" dirty="0"/>
              <a:t>(</a:t>
            </a:r>
            <a:r>
              <a:rPr lang="it-IT" sz="1100" dirty="0" err="1"/>
              <a:t>Cedarville</a:t>
            </a:r>
            <a:r>
              <a:rPr lang="it-IT" sz="1100" dirty="0"/>
              <a:t>, 6 settembre 1860 – Chicago, 21 maggio 1935)</a:t>
            </a:r>
          </a:p>
        </p:txBody>
      </p:sp>
      <p:sp>
        <p:nvSpPr>
          <p:cNvPr id="2" name="CasellaDiTesto 1"/>
          <p:cNvSpPr txBox="1"/>
          <p:nvPr/>
        </p:nvSpPr>
        <p:spPr>
          <a:xfrm>
            <a:off x="2605104" y="1556792"/>
            <a:ext cx="5495288" cy="3754874"/>
          </a:xfrm>
          <a:prstGeom prst="rect">
            <a:avLst/>
          </a:prstGeom>
          <a:noFill/>
        </p:spPr>
        <p:txBody>
          <a:bodyPr wrap="square" rtlCol="0">
            <a:spAutoFit/>
          </a:bodyPr>
          <a:lstStyle/>
          <a:p>
            <a:r>
              <a:rPr lang="it-IT" dirty="0" smtClean="0">
                <a:latin typeface="Bodoni MT" panose="02070603080606020203" pitchFamily="18" charset="0"/>
              </a:rPr>
              <a:t>Bibliografia 2/3</a:t>
            </a:r>
          </a:p>
          <a:p>
            <a:r>
              <a:rPr lang="en-US" sz="1000" dirty="0" smtClean="0"/>
              <a:t>-Alan </a:t>
            </a:r>
            <a:r>
              <a:rPr lang="en-US" sz="1000" dirty="0"/>
              <a:t>Colquhoun, </a:t>
            </a:r>
            <a:r>
              <a:rPr lang="en-US" sz="1000" i="1" dirty="0"/>
              <a:t>Modern Architecture</a:t>
            </a:r>
            <a:r>
              <a:rPr lang="en-US" sz="1000" dirty="0"/>
              <a:t>, Oxford, New York, Oxford University Press, 2002, OCLC 750489369.</a:t>
            </a:r>
          </a:p>
          <a:p>
            <a:r>
              <a:rPr lang="en-US" sz="1000" dirty="0" smtClean="0"/>
              <a:t>-Kathryn </a:t>
            </a:r>
            <a:r>
              <a:rPr lang="en-US" sz="1000" dirty="0"/>
              <a:t>Cullen-DuPont, </a:t>
            </a:r>
            <a:r>
              <a:rPr lang="en-US" sz="1000" i="1" dirty="0"/>
              <a:t>Encyclopedia of Women's History in America</a:t>
            </a:r>
            <a:r>
              <a:rPr lang="en-US" sz="1000" dirty="0"/>
              <a:t>, New York, Facts on File, 2000, ISBN 0816041008.</a:t>
            </a:r>
          </a:p>
          <a:p>
            <a:r>
              <a:rPr lang="en-US" sz="1000" dirty="0" smtClean="0"/>
              <a:t>-Allen </a:t>
            </a:r>
            <a:r>
              <a:rPr lang="en-US" sz="1000" dirty="0"/>
              <a:t>Freeman Davis, </a:t>
            </a:r>
            <a:r>
              <a:rPr lang="en-US" sz="1000" i="1" dirty="0"/>
              <a:t>American heroine : the life and legend of Jane Addams</a:t>
            </a:r>
            <a:r>
              <a:rPr lang="en-US" sz="1000" dirty="0"/>
              <a:t>, Chicago, I. R. Dee, 2000, OCLC 964261296.</a:t>
            </a:r>
          </a:p>
          <a:p>
            <a:r>
              <a:rPr lang="en-US" sz="1000" dirty="0" smtClean="0"/>
              <a:t>-Mary </a:t>
            </a:r>
            <a:r>
              <a:rPr lang="en-US" sz="1000" dirty="0"/>
              <a:t>Jo Deegan, </a:t>
            </a:r>
            <a:r>
              <a:rPr lang="en-US" sz="1000" i="1" dirty="0"/>
              <a:t>Jane Addams and the men of the Chicago School, 1892-1918</a:t>
            </a:r>
            <a:r>
              <a:rPr lang="en-US" sz="1000" dirty="0"/>
              <a:t>, New Brunswick, N. J, Transaction Publishers, 2005, OCLC 612109791.</a:t>
            </a:r>
          </a:p>
          <a:p>
            <a:r>
              <a:rPr lang="en-US" sz="1000" dirty="0" smtClean="0"/>
              <a:t>-Jean </a:t>
            </a:r>
            <a:r>
              <a:rPr lang="en-US" sz="1000" dirty="0" err="1"/>
              <a:t>Bethke</a:t>
            </a:r>
            <a:r>
              <a:rPr lang="en-US" sz="1000" dirty="0"/>
              <a:t> </a:t>
            </a:r>
            <a:r>
              <a:rPr lang="en-US" sz="1000" dirty="0" err="1"/>
              <a:t>Elshtain</a:t>
            </a:r>
            <a:r>
              <a:rPr lang="en-US" sz="1000" dirty="0"/>
              <a:t>, </a:t>
            </a:r>
            <a:r>
              <a:rPr lang="en-US" sz="1000" i="1" dirty="0"/>
              <a:t>Jane Addams and the Dream of American Democracy</a:t>
            </a:r>
            <a:r>
              <a:rPr lang="en-US" sz="1000" dirty="0"/>
              <a:t>, in </a:t>
            </a:r>
            <a:r>
              <a:rPr lang="en-US" sz="1000" i="1" dirty="0"/>
              <a:t>TLS, the Times Literary Supplement</a:t>
            </a:r>
            <a:r>
              <a:rPr lang="en-US" sz="1000" dirty="0"/>
              <a:t> (London, Times Newspapers Limited), 2002.</a:t>
            </a:r>
          </a:p>
          <a:p>
            <a:r>
              <a:rPr lang="en-US" sz="1000" dirty="0" smtClean="0"/>
              <a:t>-Lillian </a:t>
            </a:r>
            <a:r>
              <a:rPr lang="en-US" sz="1000" dirty="0" err="1"/>
              <a:t>Faderman</a:t>
            </a:r>
            <a:r>
              <a:rPr lang="en-US" sz="1000" dirty="0"/>
              <a:t>, </a:t>
            </a:r>
            <a:r>
              <a:rPr lang="en-US" sz="1000" i="1" dirty="0"/>
              <a:t>To Believe in Women : What Lesbians Have Done for America - A History</a:t>
            </a:r>
            <a:r>
              <a:rPr lang="en-US" sz="1000" dirty="0"/>
              <a:t>, Boston, Houghton Mifflin Harcourt, 2000, OCLC 923122929.</a:t>
            </a:r>
          </a:p>
          <a:p>
            <a:r>
              <a:rPr lang="en-US" sz="1000" dirty="0" smtClean="0"/>
              <a:t>-John </a:t>
            </a:r>
            <a:r>
              <a:rPr lang="en-US" sz="1000" dirty="0"/>
              <a:t>C Farrell, </a:t>
            </a:r>
            <a:r>
              <a:rPr lang="en-US" sz="1000" i="1" dirty="0"/>
              <a:t>Beloved lady : a history of Jane Addams' Ideas on reform and peace</a:t>
            </a:r>
            <a:r>
              <a:rPr lang="en-US" sz="1000" dirty="0"/>
              <a:t>, Baltimore, Johns Hopkins Press, 1967, OCLC 460329944.</a:t>
            </a:r>
          </a:p>
          <a:p>
            <a:r>
              <a:rPr lang="en-US" sz="1000" dirty="0" smtClean="0"/>
              <a:t>-Kathrine </a:t>
            </a:r>
            <a:r>
              <a:rPr lang="en-US" sz="1000" dirty="0" err="1"/>
              <a:t>Greenier</a:t>
            </a:r>
            <a:r>
              <a:rPr lang="en-US" sz="1000" dirty="0"/>
              <a:t>, </a:t>
            </a:r>
            <a:r>
              <a:rPr lang="en-US" sz="1000" i="1" dirty="0"/>
              <a:t>Celebrating Women's History Month: the Fight for Women's Rights and the ACLU</a:t>
            </a:r>
            <a:r>
              <a:rPr lang="en-US" sz="1000" dirty="0"/>
              <a:t>, </a:t>
            </a:r>
            <a:r>
              <a:rPr lang="en-US" sz="1000" dirty="0" err="1"/>
              <a:t>su</a:t>
            </a:r>
            <a:r>
              <a:rPr lang="en-US" sz="1000" dirty="0"/>
              <a:t> </a:t>
            </a:r>
            <a:r>
              <a:rPr lang="en-US" sz="1000" i="1" dirty="0"/>
              <a:t>ACLU</a:t>
            </a:r>
            <a:r>
              <a:rPr lang="en-US" sz="1000" dirty="0"/>
              <a:t>, 28 </a:t>
            </a:r>
            <a:r>
              <a:rPr lang="en-US" sz="1000" dirty="0" err="1"/>
              <a:t>marzo</a:t>
            </a:r>
            <a:r>
              <a:rPr lang="en-US" sz="1000" dirty="0"/>
              <a:t> 2013.</a:t>
            </a:r>
          </a:p>
          <a:p>
            <a:r>
              <a:rPr lang="en-US" sz="1000" b="1" dirty="0" smtClean="0"/>
              <a:t>-</a:t>
            </a:r>
            <a:r>
              <a:rPr lang="en-US" sz="1000" dirty="0" smtClean="0"/>
              <a:t>Melanie </a:t>
            </a:r>
            <a:r>
              <a:rPr lang="en-US" sz="1000" dirty="0"/>
              <a:t>S Gustafson, </a:t>
            </a:r>
            <a:r>
              <a:rPr lang="en-US" sz="1000" i="1" dirty="0"/>
              <a:t>Women and the Republican Party, 1854-1924</a:t>
            </a:r>
            <a:r>
              <a:rPr lang="en-US" sz="1000" dirty="0"/>
              <a:t>, Urbana, University of Illinois Press, 2001, OCLC 48065550.</a:t>
            </a:r>
          </a:p>
          <a:p>
            <a:endParaRPr lang="en-US" sz="1100" dirty="0"/>
          </a:p>
          <a:p>
            <a:endParaRPr lang="en-US" sz="1100" dirty="0"/>
          </a:p>
          <a:p>
            <a:endParaRPr lang="it-IT" dirty="0"/>
          </a:p>
        </p:txBody>
      </p:sp>
      <p:pic>
        <p:nvPicPr>
          <p:cNvPr id="9" name="Immagine 8" descr="Jane Addams - Bain News Service.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03772"/>
            <a:ext cx="2088232" cy="2950659"/>
          </a:xfrm>
          <a:prstGeom prst="rect">
            <a:avLst/>
          </a:prstGeom>
          <a:noFill/>
          <a:ln>
            <a:noFill/>
          </a:ln>
        </p:spPr>
      </p:pic>
      <p:sp>
        <p:nvSpPr>
          <p:cNvPr id="4" name="CasellaDiTesto 3"/>
          <p:cNvSpPr txBox="1"/>
          <p:nvPr/>
        </p:nvSpPr>
        <p:spPr>
          <a:xfrm>
            <a:off x="323528" y="4725144"/>
            <a:ext cx="8064896" cy="1908215"/>
          </a:xfrm>
          <a:prstGeom prst="rect">
            <a:avLst/>
          </a:prstGeom>
          <a:noFill/>
        </p:spPr>
        <p:txBody>
          <a:bodyPr wrap="square" rtlCol="0">
            <a:spAutoFit/>
          </a:bodyPr>
          <a:lstStyle/>
          <a:p>
            <a:r>
              <a:rPr lang="it-IT" sz="1000" dirty="0"/>
              <a:t>-</a:t>
            </a:r>
            <a:r>
              <a:rPr lang="it-IT" sz="1000" dirty="0" smtClean="0"/>
              <a:t> </a:t>
            </a:r>
            <a:r>
              <a:rPr lang="it-IT" sz="1000" dirty="0"/>
              <a:t>Maurice </a:t>
            </a:r>
            <a:r>
              <a:rPr lang="it-IT" sz="1000" dirty="0" err="1"/>
              <a:t>Hamington</a:t>
            </a:r>
            <a:r>
              <a:rPr lang="it-IT" sz="1000" dirty="0"/>
              <a:t>, </a:t>
            </a:r>
            <a:r>
              <a:rPr lang="it-IT" sz="1000" i="1" dirty="0"/>
              <a:t>Internet Encyclopedia of </a:t>
            </a:r>
            <a:r>
              <a:rPr lang="it-IT" sz="1000" i="1" dirty="0" err="1"/>
              <a:t>Philosophy</a:t>
            </a:r>
            <a:r>
              <a:rPr lang="it-IT" sz="1000" dirty="0"/>
              <a:t>, su </a:t>
            </a:r>
            <a:r>
              <a:rPr lang="it-IT" sz="1000" i="1" dirty="0"/>
              <a:t>iep.utm.edu</a:t>
            </a:r>
            <a:r>
              <a:rPr lang="it-IT" sz="1000" dirty="0"/>
              <a:t>.</a:t>
            </a:r>
          </a:p>
          <a:p>
            <a:r>
              <a:rPr lang="it-IT" sz="1000" dirty="0" smtClean="0"/>
              <a:t>-Maurice </a:t>
            </a:r>
            <a:r>
              <a:rPr lang="it-IT" sz="1000" dirty="0" err="1"/>
              <a:t>Hamington</a:t>
            </a:r>
            <a:r>
              <a:rPr lang="it-IT" sz="1000" dirty="0"/>
              <a:t>, </a:t>
            </a:r>
            <a:r>
              <a:rPr lang="it-IT" sz="1000" i="1" dirty="0"/>
              <a:t>Jane </a:t>
            </a:r>
            <a:r>
              <a:rPr lang="it-IT" sz="1000" i="1" dirty="0" err="1"/>
              <a:t>Addams</a:t>
            </a:r>
            <a:r>
              <a:rPr lang="it-IT" sz="1000" dirty="0"/>
              <a:t>, su </a:t>
            </a:r>
            <a:r>
              <a:rPr lang="it-IT" sz="1000" i="1" dirty="0"/>
              <a:t>Stanford Encyclopedia of </a:t>
            </a:r>
            <a:r>
              <a:rPr lang="it-IT" sz="1000" i="1" dirty="0" err="1"/>
              <a:t>Philosophy</a:t>
            </a:r>
            <a:r>
              <a:rPr lang="it-IT" sz="1000" dirty="0"/>
              <a:t>, 2014.</a:t>
            </a:r>
          </a:p>
          <a:p>
            <a:r>
              <a:rPr lang="it-IT" sz="1000" dirty="0" smtClean="0"/>
              <a:t>-</a:t>
            </a:r>
            <a:r>
              <a:rPr lang="it-IT" sz="1000" dirty="0"/>
              <a:t> </a:t>
            </a:r>
            <a:r>
              <a:rPr lang="it-IT" sz="1000" i="1" dirty="0"/>
              <a:t>The </a:t>
            </a:r>
            <a:r>
              <a:rPr lang="it-IT" sz="1000" i="1" dirty="0" err="1"/>
              <a:t>Making</a:t>
            </a:r>
            <a:r>
              <a:rPr lang="it-IT" sz="1000" i="1" dirty="0"/>
              <a:t> of Jane </a:t>
            </a:r>
            <a:r>
              <a:rPr lang="it-IT" sz="1000" i="1" dirty="0" err="1"/>
              <a:t>Addams</a:t>
            </a:r>
            <a:r>
              <a:rPr lang="it-IT" sz="1000" i="1" dirty="0"/>
              <a:t>. </a:t>
            </a:r>
            <a:r>
              <a:rPr lang="it-IT" sz="1000" i="1" dirty="0" err="1"/>
              <a:t>Her</a:t>
            </a:r>
            <a:r>
              <a:rPr lang="it-IT" sz="1000" i="1" dirty="0"/>
              <a:t> </a:t>
            </a:r>
            <a:r>
              <a:rPr lang="it-IT" sz="1000" i="1" dirty="0" err="1"/>
              <a:t>Childhood</a:t>
            </a:r>
            <a:r>
              <a:rPr lang="it-IT" sz="1000" dirty="0"/>
              <a:t>, su </a:t>
            </a:r>
            <a:r>
              <a:rPr lang="it-IT" sz="1000" i="1" dirty="0"/>
              <a:t>teachspace.org</a:t>
            </a:r>
            <a:r>
              <a:rPr lang="it-IT" sz="1000" dirty="0"/>
              <a:t>.</a:t>
            </a:r>
          </a:p>
          <a:p>
            <a:r>
              <a:rPr lang="it-IT" sz="1000" dirty="0" smtClean="0"/>
              <a:t>- </a:t>
            </a:r>
            <a:r>
              <a:rPr lang="it-IT" sz="1000" dirty="0" err="1"/>
              <a:t>Gwen</a:t>
            </a:r>
            <a:r>
              <a:rPr lang="it-IT" sz="1000" dirty="0"/>
              <a:t> </a:t>
            </a:r>
            <a:r>
              <a:rPr lang="it-IT" sz="1000" dirty="0" err="1"/>
              <a:t>Hoerr</a:t>
            </a:r>
            <a:r>
              <a:rPr lang="it-IT" sz="1000" dirty="0"/>
              <a:t> Jordan, </a:t>
            </a:r>
            <a:r>
              <a:rPr lang="it-IT" sz="1000" i="1" dirty="0"/>
              <a:t>The first 100 </a:t>
            </a:r>
            <a:r>
              <a:rPr lang="it-IT" sz="1000" i="1" dirty="0" err="1"/>
              <a:t>years</a:t>
            </a:r>
            <a:r>
              <a:rPr lang="it-IT" sz="1000" i="1" dirty="0"/>
              <a:t> of the Cook County </a:t>
            </a:r>
            <a:r>
              <a:rPr lang="it-IT" sz="1000" i="1" dirty="0" err="1"/>
              <a:t>Juvenile</a:t>
            </a:r>
            <a:r>
              <a:rPr lang="it-IT" sz="1000" i="1" dirty="0"/>
              <a:t> Court, 1899-1999 : a </a:t>
            </a:r>
            <a:r>
              <a:rPr lang="it-IT" sz="1000" i="1" dirty="0" err="1"/>
              <a:t>noble</a:t>
            </a:r>
            <a:r>
              <a:rPr lang="it-IT" sz="1000" i="1" dirty="0"/>
              <a:t> social </a:t>
            </a:r>
            <a:r>
              <a:rPr lang="it-IT" sz="1000" i="1" dirty="0" err="1"/>
              <a:t>experiment</a:t>
            </a:r>
            <a:r>
              <a:rPr lang="it-IT" sz="1000" i="1" dirty="0"/>
              <a:t>?</a:t>
            </a:r>
            <a:r>
              <a:rPr lang="it-IT" sz="1000" dirty="0"/>
              <a:t>, Chicago, Chicago Bar </a:t>
            </a:r>
            <a:r>
              <a:rPr lang="it-IT" sz="1000" dirty="0" err="1"/>
              <a:t>Association</a:t>
            </a:r>
            <a:r>
              <a:rPr lang="it-IT" sz="1000" dirty="0"/>
              <a:t> with the </a:t>
            </a:r>
            <a:r>
              <a:rPr lang="it-IT" sz="1000" dirty="0" err="1"/>
              <a:t>Children's</a:t>
            </a:r>
            <a:r>
              <a:rPr lang="it-IT" sz="1000" dirty="0"/>
              <a:t> Court </a:t>
            </a:r>
            <a:r>
              <a:rPr lang="it-IT" sz="1000" dirty="0" err="1"/>
              <a:t>Centennial</a:t>
            </a:r>
            <a:r>
              <a:rPr lang="it-IT" sz="1000" dirty="0"/>
              <a:t> </a:t>
            </a:r>
            <a:r>
              <a:rPr lang="it-IT" sz="1000" dirty="0" err="1"/>
              <a:t>Committee</a:t>
            </a:r>
            <a:r>
              <a:rPr lang="it-IT" sz="1000" dirty="0"/>
              <a:t>, 1999, OCLC 42289271.</a:t>
            </a:r>
          </a:p>
          <a:p>
            <a:r>
              <a:rPr lang="it-IT" sz="1000" dirty="0" smtClean="0"/>
              <a:t>-Louise </a:t>
            </a:r>
            <a:r>
              <a:rPr lang="it-IT" sz="1000" dirty="0"/>
              <a:t>W Knight, </a:t>
            </a:r>
            <a:r>
              <a:rPr lang="it-IT" sz="1000" i="1" dirty="0"/>
              <a:t>Citizen: Jane </a:t>
            </a:r>
            <a:r>
              <a:rPr lang="it-IT" sz="1000" i="1" dirty="0" err="1"/>
              <a:t>Addams</a:t>
            </a:r>
            <a:r>
              <a:rPr lang="it-IT" sz="1000" i="1" dirty="0"/>
              <a:t> and the </a:t>
            </a:r>
            <a:r>
              <a:rPr lang="it-IT" sz="1000" i="1" dirty="0" err="1"/>
              <a:t>Struggle</a:t>
            </a:r>
            <a:r>
              <a:rPr lang="it-IT" sz="1000" i="1" dirty="0"/>
              <a:t> for </a:t>
            </a:r>
            <a:r>
              <a:rPr lang="it-IT" sz="1000" i="1" dirty="0" err="1"/>
              <a:t>Democracy</a:t>
            </a:r>
            <a:r>
              <a:rPr lang="it-IT" sz="1000" dirty="0"/>
              <a:t>, Chicago, Bristol, </a:t>
            </a:r>
            <a:r>
              <a:rPr lang="it-IT" sz="1000" dirty="0" err="1"/>
              <a:t>University</a:t>
            </a:r>
            <a:r>
              <a:rPr lang="it-IT" sz="1000" dirty="0"/>
              <a:t> of Chicago Press, </a:t>
            </a:r>
            <a:r>
              <a:rPr lang="it-IT" sz="1000" dirty="0" err="1"/>
              <a:t>University</a:t>
            </a:r>
            <a:r>
              <a:rPr lang="it-IT" sz="1000" dirty="0"/>
              <a:t> </a:t>
            </a:r>
            <a:r>
              <a:rPr lang="it-IT" sz="1000" dirty="0" err="1"/>
              <a:t>Presses</a:t>
            </a:r>
            <a:r>
              <a:rPr lang="it-IT" sz="1000" dirty="0"/>
              <a:t> Marketing, 2006 [2005], OCLC 926972894.</a:t>
            </a:r>
          </a:p>
          <a:p>
            <a:r>
              <a:rPr lang="it-IT" sz="1000" dirty="0" smtClean="0"/>
              <a:t>-James </a:t>
            </a:r>
            <a:r>
              <a:rPr lang="it-IT" sz="1000" dirty="0"/>
              <a:t>Weber </a:t>
            </a:r>
            <a:r>
              <a:rPr lang="it-IT" sz="1000" dirty="0" err="1"/>
              <a:t>Linn</a:t>
            </a:r>
            <a:r>
              <a:rPr lang="it-IT" sz="1000" dirty="0"/>
              <a:t> e Anne </a:t>
            </a:r>
            <a:r>
              <a:rPr lang="it-IT" sz="1000" dirty="0" err="1"/>
              <a:t>Firor</a:t>
            </a:r>
            <a:r>
              <a:rPr lang="it-IT" sz="1000" dirty="0"/>
              <a:t> Scott, </a:t>
            </a:r>
            <a:r>
              <a:rPr lang="it-IT" sz="1000" i="1" dirty="0"/>
              <a:t>Jane </a:t>
            </a:r>
            <a:r>
              <a:rPr lang="it-IT" sz="1000" i="1" dirty="0" err="1"/>
              <a:t>Addams</a:t>
            </a:r>
            <a:r>
              <a:rPr lang="it-IT" sz="1000" i="1" dirty="0"/>
              <a:t>: A </a:t>
            </a:r>
            <a:r>
              <a:rPr lang="it-IT" sz="1000" i="1" dirty="0" err="1"/>
              <a:t>Biography</a:t>
            </a:r>
            <a:r>
              <a:rPr lang="it-IT" sz="1000" dirty="0"/>
              <a:t>, Urbana, </a:t>
            </a:r>
            <a:r>
              <a:rPr lang="it-IT" sz="1000" dirty="0" err="1"/>
              <a:t>University</a:t>
            </a:r>
            <a:r>
              <a:rPr lang="it-IT" sz="1000" dirty="0"/>
              <a:t> of Illinois Press, 2000, OCLC 924976711.</a:t>
            </a:r>
          </a:p>
          <a:p>
            <a:r>
              <a:rPr lang="it-IT" sz="1000" dirty="0" smtClean="0"/>
              <a:t>-Deana </a:t>
            </a:r>
            <a:r>
              <a:rPr lang="it-IT" sz="1000" dirty="0"/>
              <a:t>F </a:t>
            </a:r>
            <a:r>
              <a:rPr lang="it-IT" sz="1000" dirty="0" err="1"/>
              <a:t>Morrow</a:t>
            </a:r>
            <a:r>
              <a:rPr lang="it-IT" sz="1000" dirty="0"/>
              <a:t> e Lori </a:t>
            </a:r>
            <a:r>
              <a:rPr lang="it-IT" sz="1000" dirty="0" err="1"/>
              <a:t>Messinger</a:t>
            </a:r>
            <a:r>
              <a:rPr lang="it-IT" sz="1000" dirty="0"/>
              <a:t>, </a:t>
            </a:r>
            <a:r>
              <a:rPr lang="it-IT" sz="1000" i="1" dirty="0" err="1"/>
              <a:t>Sexual</a:t>
            </a:r>
            <a:r>
              <a:rPr lang="it-IT" sz="1000" i="1" dirty="0"/>
              <a:t> </a:t>
            </a:r>
            <a:r>
              <a:rPr lang="it-IT" sz="1000" i="1" dirty="0" err="1"/>
              <a:t>orientation</a:t>
            </a:r>
            <a:r>
              <a:rPr lang="it-IT" sz="1000" i="1" dirty="0"/>
              <a:t> and gender </a:t>
            </a:r>
            <a:r>
              <a:rPr lang="it-IT" sz="1000" i="1" dirty="0" err="1"/>
              <a:t>expression</a:t>
            </a:r>
            <a:r>
              <a:rPr lang="it-IT" sz="1000" i="1" dirty="0"/>
              <a:t> in social work </a:t>
            </a:r>
            <a:r>
              <a:rPr lang="it-IT" sz="1000" i="1" dirty="0" err="1"/>
              <a:t>practice</a:t>
            </a:r>
            <a:r>
              <a:rPr lang="it-IT" sz="1000" i="1" dirty="0"/>
              <a:t>: </a:t>
            </a:r>
            <a:r>
              <a:rPr lang="it-IT" sz="1000" i="1" dirty="0" err="1"/>
              <a:t>working</a:t>
            </a:r>
            <a:r>
              <a:rPr lang="it-IT" sz="1000" i="1" dirty="0"/>
              <a:t> with gay, </a:t>
            </a:r>
            <a:r>
              <a:rPr lang="it-IT" sz="1000" i="1" dirty="0" err="1"/>
              <a:t>lesbian</a:t>
            </a:r>
            <a:r>
              <a:rPr lang="it-IT" sz="1000" i="1" dirty="0"/>
              <a:t>, </a:t>
            </a:r>
            <a:r>
              <a:rPr lang="it-IT" sz="1000" i="1" dirty="0" err="1"/>
              <a:t>bisexual</a:t>
            </a:r>
            <a:r>
              <a:rPr lang="it-IT" sz="1000" i="1" dirty="0"/>
              <a:t>, and transgender </a:t>
            </a:r>
            <a:r>
              <a:rPr lang="it-IT" sz="1000" i="1" dirty="0" err="1"/>
              <a:t>people</a:t>
            </a:r>
            <a:r>
              <a:rPr lang="it-IT" sz="1000" dirty="0"/>
              <a:t>, New York, Columbia </a:t>
            </a:r>
            <a:r>
              <a:rPr lang="it-IT" sz="1000" dirty="0" err="1"/>
              <a:t>University</a:t>
            </a:r>
            <a:r>
              <a:rPr lang="it-IT" sz="1000" dirty="0"/>
              <a:t> Press, 2006, OCLC 856593850.</a:t>
            </a:r>
          </a:p>
          <a:p>
            <a:endParaRPr lang="it-IT" dirty="0"/>
          </a:p>
        </p:txBody>
      </p:sp>
    </p:spTree>
    <p:custDataLst>
      <p:tags r:id="rId1"/>
    </p:custDataLst>
    <p:extLst>
      <p:ext uri="{BB962C8B-B14F-4D97-AF65-F5344CB8AC3E}">
        <p14:creationId xmlns:p14="http://schemas.microsoft.com/office/powerpoint/2010/main" val="1092342279"/>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CasellaDiTesto 5"/>
          <p:cNvSpPr txBox="1"/>
          <p:nvPr/>
        </p:nvSpPr>
        <p:spPr>
          <a:xfrm>
            <a:off x="467544" y="480159"/>
            <a:ext cx="763284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2400" b="1" dirty="0"/>
              <a:t>ANTECEDENTI E SVILUPPI TEORICI</a:t>
            </a:r>
            <a:endParaRPr lang="it-IT" sz="2400" dirty="0"/>
          </a:p>
        </p:txBody>
      </p:sp>
      <p:sp>
        <p:nvSpPr>
          <p:cNvPr id="13" name="Rettangolo 12"/>
          <p:cNvSpPr/>
          <p:nvPr/>
        </p:nvSpPr>
        <p:spPr>
          <a:xfrm>
            <a:off x="323528" y="946175"/>
            <a:ext cx="3488455" cy="538609"/>
          </a:xfrm>
          <a:prstGeom prst="rect">
            <a:avLst/>
          </a:prstGeom>
        </p:spPr>
        <p:txBody>
          <a:bodyPr wrap="none">
            <a:spAutoFit/>
          </a:bodyPr>
          <a:lstStyle/>
          <a:p>
            <a:r>
              <a:rPr lang="en-US" b="1" dirty="0"/>
              <a:t>Jane Addams</a:t>
            </a:r>
            <a:endParaRPr lang="it-IT" dirty="0"/>
          </a:p>
          <a:p>
            <a:r>
              <a:rPr lang="it-IT" sz="1100" dirty="0"/>
              <a:t>(</a:t>
            </a:r>
            <a:r>
              <a:rPr lang="it-IT" sz="1100" dirty="0" err="1"/>
              <a:t>Cedarville</a:t>
            </a:r>
            <a:r>
              <a:rPr lang="it-IT" sz="1100" dirty="0"/>
              <a:t>, 6 settembre 1860 – Chicago, 21 maggio 1935)</a:t>
            </a:r>
          </a:p>
        </p:txBody>
      </p:sp>
      <p:sp>
        <p:nvSpPr>
          <p:cNvPr id="2" name="CasellaDiTesto 1"/>
          <p:cNvSpPr txBox="1"/>
          <p:nvPr/>
        </p:nvSpPr>
        <p:spPr>
          <a:xfrm>
            <a:off x="2605104" y="1556792"/>
            <a:ext cx="5495288" cy="4062651"/>
          </a:xfrm>
          <a:prstGeom prst="rect">
            <a:avLst/>
          </a:prstGeom>
          <a:noFill/>
        </p:spPr>
        <p:txBody>
          <a:bodyPr wrap="square" rtlCol="0">
            <a:spAutoFit/>
          </a:bodyPr>
          <a:lstStyle/>
          <a:p>
            <a:r>
              <a:rPr lang="it-IT" dirty="0" smtClean="0">
                <a:latin typeface="Bodoni MT" panose="02070603080606020203" pitchFamily="18" charset="0"/>
              </a:rPr>
              <a:t>Bibliografia 3/3</a:t>
            </a:r>
          </a:p>
          <a:p>
            <a:r>
              <a:rPr lang="it-IT" sz="1000" b="1" dirty="0" smtClean="0"/>
              <a:t>-</a:t>
            </a:r>
            <a:r>
              <a:rPr lang="it-IT" sz="1000" dirty="0" smtClean="0"/>
              <a:t>John </a:t>
            </a:r>
            <a:r>
              <a:rPr lang="it-IT" sz="1000" dirty="0"/>
              <a:t>M </a:t>
            </a:r>
            <a:r>
              <a:rPr lang="it-IT" sz="1000" dirty="0" err="1"/>
              <a:t>Murrin</a:t>
            </a:r>
            <a:r>
              <a:rPr lang="it-IT" sz="1000" dirty="0"/>
              <a:t>, Paul E Johnson, James M </a:t>
            </a:r>
            <a:r>
              <a:rPr lang="it-IT" sz="1000" dirty="0" err="1"/>
              <a:t>Mcpherson</a:t>
            </a:r>
            <a:r>
              <a:rPr lang="it-IT" sz="1000" dirty="0"/>
              <a:t>, Alice </a:t>
            </a:r>
            <a:r>
              <a:rPr lang="it-IT" sz="1000" dirty="0" err="1"/>
              <a:t>Fahs</a:t>
            </a:r>
            <a:r>
              <a:rPr lang="it-IT" sz="1000" dirty="0"/>
              <a:t> e Gary </a:t>
            </a:r>
            <a:r>
              <a:rPr lang="it-IT" sz="1000" dirty="0" err="1"/>
              <a:t>Gerstle</a:t>
            </a:r>
            <a:r>
              <a:rPr lang="it-IT" sz="1000" dirty="0"/>
              <a:t>, </a:t>
            </a:r>
            <a:r>
              <a:rPr lang="it-IT" sz="1000" i="1" dirty="0"/>
              <a:t>Liberty, </a:t>
            </a:r>
            <a:r>
              <a:rPr lang="it-IT" sz="1000" i="1" dirty="0" err="1"/>
              <a:t>Equality</a:t>
            </a:r>
            <a:r>
              <a:rPr lang="it-IT" sz="1000" i="1" dirty="0"/>
              <a:t>, </a:t>
            </a:r>
            <a:r>
              <a:rPr lang="it-IT" sz="1000" i="1" dirty="0" err="1"/>
              <a:t>Power</a:t>
            </a:r>
            <a:r>
              <a:rPr lang="it-IT" sz="1000" i="1" dirty="0"/>
              <a:t>: </a:t>
            </a:r>
            <a:r>
              <a:rPr lang="it-IT" sz="1000" i="1" dirty="0" err="1"/>
              <a:t>Since</a:t>
            </a:r>
            <a:r>
              <a:rPr lang="it-IT" sz="1000" i="1" dirty="0"/>
              <a:t> 1863, Concise</a:t>
            </a:r>
            <a:r>
              <a:rPr lang="it-IT" sz="1000" dirty="0"/>
              <a:t>, Wadsworth Pub Co, 2008, OCLC 166380462.</a:t>
            </a:r>
          </a:p>
          <a:p>
            <a:r>
              <a:rPr lang="it-IT" sz="1000" dirty="0" smtClean="0"/>
              <a:t>-</a:t>
            </a:r>
            <a:r>
              <a:rPr lang="it-IT" sz="1000" dirty="0"/>
              <a:t> </a:t>
            </a:r>
            <a:r>
              <a:rPr lang="it-IT" sz="1000" i="1" dirty="0"/>
              <a:t>The Nobel </a:t>
            </a:r>
            <a:r>
              <a:rPr lang="it-IT" sz="1000" i="1" dirty="0" err="1"/>
              <a:t>Peace</a:t>
            </a:r>
            <a:r>
              <a:rPr lang="it-IT" sz="1000" i="1" dirty="0"/>
              <a:t> </a:t>
            </a:r>
            <a:r>
              <a:rPr lang="it-IT" sz="1000" i="1" dirty="0" err="1"/>
              <a:t>Prize</a:t>
            </a:r>
            <a:r>
              <a:rPr lang="it-IT" sz="1000" i="1" dirty="0"/>
              <a:t> 1931 - Jane </a:t>
            </a:r>
            <a:r>
              <a:rPr lang="it-IT" sz="1000" i="1" dirty="0" err="1"/>
              <a:t>Addams</a:t>
            </a:r>
            <a:r>
              <a:rPr lang="it-IT" sz="1000" i="1" dirty="0"/>
              <a:t>, Nicholas Murray Butler</a:t>
            </a:r>
            <a:r>
              <a:rPr lang="it-IT" sz="1000" dirty="0"/>
              <a:t>, su </a:t>
            </a:r>
            <a:r>
              <a:rPr lang="it-IT" sz="1000" i="1" dirty="0"/>
              <a:t>Nobelprize.org</a:t>
            </a:r>
            <a:r>
              <a:rPr lang="it-IT" sz="1000" dirty="0"/>
              <a:t>.</a:t>
            </a:r>
          </a:p>
          <a:p>
            <a:r>
              <a:rPr lang="it-IT" sz="1000" dirty="0" smtClean="0"/>
              <a:t>- Heather </a:t>
            </a:r>
            <a:r>
              <a:rPr lang="it-IT" sz="1000" dirty="0"/>
              <a:t>Elaine </a:t>
            </a:r>
            <a:r>
              <a:rPr lang="it-IT" sz="1000" dirty="0" err="1"/>
              <a:t>Ostman</a:t>
            </a:r>
            <a:r>
              <a:rPr lang="it-IT" sz="1000" dirty="0"/>
              <a:t>, </a:t>
            </a:r>
            <a:r>
              <a:rPr lang="it-IT" sz="1000" i="1" dirty="0"/>
              <a:t>Social </a:t>
            </a:r>
            <a:r>
              <a:rPr lang="it-IT" sz="1000" i="1" dirty="0" err="1"/>
              <a:t>activist</a:t>
            </a:r>
            <a:r>
              <a:rPr lang="it-IT" sz="1000" i="1" dirty="0"/>
              <a:t> </a:t>
            </a:r>
            <a:r>
              <a:rPr lang="it-IT" sz="1000" i="1" dirty="0" err="1"/>
              <a:t>visions</a:t>
            </a:r>
            <a:r>
              <a:rPr lang="it-IT" sz="1000" i="1" dirty="0"/>
              <a:t> : </a:t>
            </a:r>
            <a:r>
              <a:rPr lang="it-IT" sz="1000" i="1" dirty="0" err="1"/>
              <a:t>constructions</a:t>
            </a:r>
            <a:r>
              <a:rPr lang="it-IT" sz="1000" i="1" dirty="0"/>
              <a:t> of </a:t>
            </a:r>
            <a:r>
              <a:rPr lang="it-IT" sz="1000" i="1" dirty="0" err="1"/>
              <a:t>womanhood</a:t>
            </a:r>
            <a:r>
              <a:rPr lang="it-IT" sz="1000" i="1" dirty="0"/>
              <a:t> in the </a:t>
            </a:r>
            <a:r>
              <a:rPr lang="it-IT" sz="1000" i="1" dirty="0" err="1"/>
              <a:t>autobiographies</a:t>
            </a:r>
            <a:r>
              <a:rPr lang="it-IT" sz="1000" i="1" dirty="0"/>
              <a:t> of Jane </a:t>
            </a:r>
            <a:r>
              <a:rPr lang="it-IT" sz="1000" i="1" dirty="0" err="1"/>
              <a:t>Addams</a:t>
            </a:r>
            <a:r>
              <a:rPr lang="it-IT" sz="1000" i="1" dirty="0"/>
              <a:t> and Emma Goldman</a:t>
            </a:r>
            <a:r>
              <a:rPr lang="it-IT" sz="1000" dirty="0"/>
              <a:t>, 2004, OCLC 56417673.</a:t>
            </a:r>
          </a:p>
          <a:p>
            <a:r>
              <a:rPr lang="it-IT" sz="1000" dirty="0" smtClean="0"/>
              <a:t>- HL </a:t>
            </a:r>
            <a:r>
              <a:rPr lang="it-IT" sz="1000" dirty="0"/>
              <a:t>Platt, </a:t>
            </a:r>
            <a:r>
              <a:rPr lang="it-IT" sz="1000" i="1" dirty="0"/>
              <a:t>Jane </a:t>
            </a:r>
            <a:r>
              <a:rPr lang="it-IT" sz="1000" i="1" dirty="0" err="1"/>
              <a:t>Addams</a:t>
            </a:r>
            <a:r>
              <a:rPr lang="it-IT" sz="1000" i="1" dirty="0"/>
              <a:t> and the </a:t>
            </a:r>
            <a:r>
              <a:rPr lang="it-IT" sz="1000" i="1" dirty="0" err="1"/>
              <a:t>ward</a:t>
            </a:r>
            <a:r>
              <a:rPr lang="it-IT" sz="1000" i="1" dirty="0"/>
              <a:t> boss </a:t>
            </a:r>
            <a:r>
              <a:rPr lang="it-IT" sz="1000" i="1" dirty="0" err="1"/>
              <a:t>revisited</a:t>
            </a:r>
            <a:r>
              <a:rPr lang="it-IT" sz="1000" i="1" dirty="0"/>
              <a:t>: </a:t>
            </a:r>
            <a:r>
              <a:rPr lang="it-IT" sz="1000" i="1" dirty="0" err="1"/>
              <a:t>class</a:t>
            </a:r>
            <a:r>
              <a:rPr lang="it-IT" sz="1000" i="1" dirty="0"/>
              <a:t>, </a:t>
            </a:r>
            <a:r>
              <a:rPr lang="it-IT" sz="1000" i="1" dirty="0" err="1"/>
              <a:t>politics</a:t>
            </a:r>
            <a:r>
              <a:rPr lang="it-IT" sz="1000" i="1" dirty="0"/>
              <a:t>, and public </a:t>
            </a:r>
            <a:r>
              <a:rPr lang="it-IT" sz="1000" i="1" dirty="0" err="1"/>
              <a:t>health</a:t>
            </a:r>
            <a:r>
              <a:rPr lang="it-IT" sz="1000" i="1" dirty="0"/>
              <a:t> in Chicago</a:t>
            </a:r>
            <a:r>
              <a:rPr lang="it-IT" sz="1000" dirty="0"/>
              <a:t>, in </a:t>
            </a:r>
            <a:r>
              <a:rPr lang="it-IT" sz="1000" i="1" dirty="0" err="1"/>
              <a:t>Environmental</a:t>
            </a:r>
            <a:r>
              <a:rPr lang="it-IT" sz="1000" i="1" dirty="0"/>
              <a:t> </a:t>
            </a:r>
            <a:r>
              <a:rPr lang="it-IT" sz="1000" i="1" dirty="0" err="1"/>
              <a:t>History</a:t>
            </a:r>
            <a:r>
              <a:rPr lang="it-IT" sz="1000" dirty="0"/>
              <a:t>, 2000.</a:t>
            </a:r>
          </a:p>
          <a:p>
            <a:r>
              <a:rPr lang="it-IT" sz="1000" dirty="0" smtClean="0"/>
              <a:t>-Sherry </a:t>
            </a:r>
            <a:r>
              <a:rPr lang="it-IT" sz="1000" dirty="0"/>
              <a:t>R </a:t>
            </a:r>
            <a:r>
              <a:rPr lang="it-IT" sz="1000" dirty="0" err="1"/>
              <a:t>Shepler</a:t>
            </a:r>
            <a:r>
              <a:rPr lang="it-IT" sz="1000" dirty="0"/>
              <a:t> e Anne F Martina, </a:t>
            </a:r>
            <a:r>
              <a:rPr lang="it-IT" sz="1000" i="1" dirty="0"/>
              <a:t>The </a:t>
            </a:r>
            <a:r>
              <a:rPr lang="it-IT" sz="1000" i="1" dirty="0" err="1"/>
              <a:t>revolt</a:t>
            </a:r>
            <a:r>
              <a:rPr lang="it-IT" sz="1000" i="1" dirty="0"/>
              <a:t> </a:t>
            </a:r>
            <a:r>
              <a:rPr lang="it-IT" sz="1000" i="1" dirty="0" err="1"/>
              <a:t>against</a:t>
            </a:r>
            <a:r>
              <a:rPr lang="it-IT" sz="1000" i="1" dirty="0"/>
              <a:t> war, Jane </a:t>
            </a:r>
            <a:r>
              <a:rPr lang="it-IT" sz="1000" i="1" dirty="0" err="1"/>
              <a:t>Addams</a:t>
            </a:r>
            <a:r>
              <a:rPr lang="it-IT" sz="1000" i="1" dirty="0"/>
              <a:t>' </a:t>
            </a:r>
            <a:r>
              <a:rPr lang="it-IT" sz="1000" i="1" dirty="0" err="1"/>
              <a:t>rhetorical</a:t>
            </a:r>
            <a:r>
              <a:rPr lang="it-IT" sz="1000" i="1" dirty="0"/>
              <a:t> </a:t>
            </a:r>
            <a:r>
              <a:rPr lang="it-IT" sz="1000" i="1" dirty="0" err="1"/>
              <a:t>challenge</a:t>
            </a:r>
            <a:r>
              <a:rPr lang="it-IT" sz="1000" i="1" dirty="0"/>
              <a:t> to the </a:t>
            </a:r>
            <a:r>
              <a:rPr lang="it-IT" sz="1000" i="1" dirty="0" err="1"/>
              <a:t>patriarchy</a:t>
            </a:r>
            <a:r>
              <a:rPr lang="it-IT" sz="1000" dirty="0"/>
              <a:t>, in </a:t>
            </a:r>
            <a:r>
              <a:rPr lang="it-IT" sz="1000" i="1" dirty="0" err="1"/>
              <a:t>Communication</a:t>
            </a:r>
            <a:r>
              <a:rPr lang="it-IT" sz="1000" i="1" dirty="0"/>
              <a:t> </a:t>
            </a:r>
            <a:r>
              <a:rPr lang="it-IT" sz="1000" i="1" dirty="0" err="1"/>
              <a:t>Quarterly</a:t>
            </a:r>
            <a:r>
              <a:rPr lang="it-IT" sz="1000" dirty="0"/>
              <a:t>, vol. 47, 1999.</a:t>
            </a:r>
          </a:p>
          <a:p>
            <a:r>
              <a:rPr lang="it-IT" sz="1000" dirty="0" smtClean="0"/>
              <a:t>- </a:t>
            </a:r>
            <a:r>
              <a:rPr lang="it-IT" sz="1000" dirty="0" err="1" smtClean="0"/>
              <a:t>Kathryn</a:t>
            </a:r>
            <a:r>
              <a:rPr lang="it-IT" sz="1000" dirty="0" smtClean="0"/>
              <a:t> </a:t>
            </a:r>
            <a:r>
              <a:rPr lang="it-IT" sz="1000" dirty="0" err="1"/>
              <a:t>Kish</a:t>
            </a:r>
            <a:r>
              <a:rPr lang="it-IT" sz="1000" dirty="0"/>
              <a:t> </a:t>
            </a:r>
            <a:r>
              <a:rPr lang="it-IT" sz="1000" dirty="0" err="1"/>
              <a:t>Sklar</a:t>
            </a:r>
            <a:r>
              <a:rPr lang="it-IT" sz="1000" dirty="0"/>
              <a:t>, Melissa J </a:t>
            </a:r>
            <a:r>
              <a:rPr lang="it-IT" sz="1000" dirty="0" err="1"/>
              <a:t>Doak</a:t>
            </a:r>
            <a:r>
              <a:rPr lang="it-IT" sz="1000" dirty="0"/>
              <a:t>, Marian </a:t>
            </a:r>
            <a:r>
              <a:rPr lang="it-IT" sz="1000" dirty="0" err="1"/>
              <a:t>Horan</a:t>
            </a:r>
            <a:r>
              <a:rPr lang="it-IT" sz="1000" dirty="0"/>
              <a:t>, Kerry A </a:t>
            </a:r>
            <a:r>
              <a:rPr lang="it-IT" sz="1000" dirty="0" err="1"/>
              <a:t>Lippincott</a:t>
            </a:r>
            <a:r>
              <a:rPr lang="it-IT" sz="1000" dirty="0"/>
              <a:t> e Rima </a:t>
            </a:r>
            <a:r>
              <a:rPr lang="it-IT" sz="1000" dirty="0" err="1"/>
              <a:t>Lunin</a:t>
            </a:r>
            <a:r>
              <a:rPr lang="it-IT" sz="1000" dirty="0"/>
              <a:t> </a:t>
            </a:r>
            <a:r>
              <a:rPr lang="it-IT" sz="1000" dirty="0" err="1"/>
              <a:t>Schultz</a:t>
            </a:r>
            <a:r>
              <a:rPr lang="it-IT" sz="1000" dirty="0"/>
              <a:t>, </a:t>
            </a:r>
            <a:r>
              <a:rPr lang="it-IT" sz="1000" i="1" dirty="0"/>
              <a:t>How </a:t>
            </a:r>
            <a:r>
              <a:rPr lang="it-IT" sz="1000" i="1" dirty="0" err="1"/>
              <a:t>did</a:t>
            </a:r>
            <a:r>
              <a:rPr lang="it-IT" sz="1000" i="1" dirty="0"/>
              <a:t> </a:t>
            </a:r>
            <a:r>
              <a:rPr lang="it-IT" sz="1000" i="1" dirty="0" err="1"/>
              <a:t>changes</a:t>
            </a:r>
            <a:r>
              <a:rPr lang="it-IT" sz="1000" i="1" dirty="0"/>
              <a:t> in the </a:t>
            </a:r>
            <a:r>
              <a:rPr lang="it-IT" sz="1000" i="1" dirty="0" err="1"/>
              <a:t>built</a:t>
            </a:r>
            <a:r>
              <a:rPr lang="it-IT" sz="1000" i="1" dirty="0"/>
              <a:t> </a:t>
            </a:r>
            <a:r>
              <a:rPr lang="it-IT" sz="1000" i="1" dirty="0" err="1"/>
              <a:t>environment</a:t>
            </a:r>
            <a:r>
              <a:rPr lang="it-IT" sz="1000" i="1" dirty="0"/>
              <a:t> </a:t>
            </a:r>
            <a:r>
              <a:rPr lang="it-IT" sz="1000" i="1" dirty="0" err="1"/>
              <a:t>at</a:t>
            </a:r>
            <a:r>
              <a:rPr lang="it-IT" sz="1000" i="1" dirty="0"/>
              <a:t> </a:t>
            </a:r>
            <a:r>
              <a:rPr lang="it-IT" sz="1000" i="1" dirty="0" err="1"/>
              <a:t>Hull</a:t>
            </a:r>
            <a:r>
              <a:rPr lang="it-IT" sz="1000" i="1" dirty="0"/>
              <a:t>-House </a:t>
            </a:r>
            <a:r>
              <a:rPr lang="it-IT" sz="1000" i="1" dirty="0" err="1"/>
              <a:t>reflect</a:t>
            </a:r>
            <a:r>
              <a:rPr lang="it-IT" sz="1000" i="1" dirty="0"/>
              <a:t> the </a:t>
            </a:r>
            <a:r>
              <a:rPr lang="it-IT" sz="1000" i="1" dirty="0" err="1"/>
              <a:t>settlement's</a:t>
            </a:r>
            <a:r>
              <a:rPr lang="it-IT" sz="1000" i="1" dirty="0"/>
              <a:t> </a:t>
            </a:r>
            <a:r>
              <a:rPr lang="it-IT" sz="1000" i="1" dirty="0" err="1"/>
              <a:t>interaction</a:t>
            </a:r>
            <a:r>
              <a:rPr lang="it-IT" sz="1000" i="1" dirty="0"/>
              <a:t> with </a:t>
            </a:r>
            <a:r>
              <a:rPr lang="it-IT" sz="1000" i="1" dirty="0" err="1"/>
              <a:t>its</a:t>
            </a:r>
            <a:r>
              <a:rPr lang="it-IT" sz="1000" i="1" dirty="0"/>
              <a:t> </a:t>
            </a:r>
            <a:r>
              <a:rPr lang="it-IT" sz="1000" i="1" dirty="0" err="1"/>
              <a:t>neighbors</a:t>
            </a:r>
            <a:r>
              <a:rPr lang="it-IT" sz="1000" dirty="0"/>
              <a:t>, Binghamton, NY, Tate </a:t>
            </a:r>
            <a:r>
              <a:rPr lang="it-IT" sz="1000" dirty="0" err="1"/>
              <a:t>University</a:t>
            </a:r>
            <a:r>
              <a:rPr lang="it-IT" sz="1000" dirty="0"/>
              <a:t> of New York, 2004, OCLC 469854149.</a:t>
            </a:r>
          </a:p>
          <a:p>
            <a:r>
              <a:rPr lang="it-IT" sz="1000" dirty="0" smtClean="0"/>
              <a:t>-</a:t>
            </a:r>
            <a:r>
              <a:rPr lang="it-IT" sz="1000" dirty="0" err="1" smtClean="0"/>
              <a:t>Allison</a:t>
            </a:r>
            <a:r>
              <a:rPr lang="it-IT" sz="1000" dirty="0" smtClean="0"/>
              <a:t> </a:t>
            </a:r>
            <a:r>
              <a:rPr lang="it-IT" sz="1000" dirty="0" err="1"/>
              <a:t>Sobek</a:t>
            </a:r>
            <a:r>
              <a:rPr lang="it-IT" sz="1000" dirty="0"/>
              <a:t>, </a:t>
            </a:r>
            <a:r>
              <a:rPr lang="it-IT" sz="1000" i="1" dirty="0"/>
              <a:t>How </a:t>
            </a:r>
            <a:r>
              <a:rPr lang="it-IT" sz="1000" i="1" dirty="0" err="1"/>
              <a:t>did</a:t>
            </a:r>
            <a:r>
              <a:rPr lang="it-IT" sz="1000" i="1" dirty="0"/>
              <a:t> the </a:t>
            </a:r>
            <a:r>
              <a:rPr lang="it-IT" sz="1000" i="1" dirty="0" err="1"/>
              <a:t>Women's</a:t>
            </a:r>
            <a:r>
              <a:rPr lang="it-IT" sz="1000" i="1" dirty="0"/>
              <a:t> International League for </a:t>
            </a:r>
            <a:r>
              <a:rPr lang="it-IT" sz="1000" i="1" dirty="0" err="1"/>
              <a:t>Peace</a:t>
            </a:r>
            <a:r>
              <a:rPr lang="it-IT" sz="1000" i="1" dirty="0"/>
              <a:t> and </a:t>
            </a:r>
            <a:r>
              <a:rPr lang="it-IT" sz="1000" i="1" dirty="0" err="1"/>
              <a:t>Freedom</a:t>
            </a:r>
            <a:r>
              <a:rPr lang="it-IT" sz="1000" i="1" dirty="0"/>
              <a:t> </a:t>
            </a:r>
            <a:r>
              <a:rPr lang="it-IT" sz="1000" i="1" dirty="0" err="1"/>
              <a:t>campaign</a:t>
            </a:r>
            <a:r>
              <a:rPr lang="it-IT" sz="1000" i="1" dirty="0"/>
              <a:t> </a:t>
            </a:r>
            <a:r>
              <a:rPr lang="it-IT" sz="1000" i="1" dirty="0" err="1"/>
              <a:t>against</a:t>
            </a:r>
            <a:r>
              <a:rPr lang="it-IT" sz="1000" i="1" dirty="0"/>
              <a:t> </a:t>
            </a:r>
            <a:r>
              <a:rPr lang="it-IT" sz="1000" i="1" dirty="0" err="1"/>
              <a:t>chemical</a:t>
            </a:r>
            <a:r>
              <a:rPr lang="it-IT" sz="1000" i="1" dirty="0"/>
              <a:t> </a:t>
            </a:r>
            <a:r>
              <a:rPr lang="it-IT" sz="1000" i="1" dirty="0" err="1"/>
              <a:t>warfare</a:t>
            </a:r>
            <a:r>
              <a:rPr lang="it-IT" sz="1000" i="1" dirty="0"/>
              <a:t>, 1915-1930?</a:t>
            </a:r>
            <a:r>
              <a:rPr lang="it-IT" sz="1000" dirty="0"/>
              <a:t>, Binghamton, NY, State </a:t>
            </a:r>
            <a:r>
              <a:rPr lang="it-IT" sz="1000" dirty="0" err="1"/>
              <a:t>University</a:t>
            </a:r>
            <a:r>
              <a:rPr lang="it-IT" sz="1000" dirty="0"/>
              <a:t> of New York, 2001, OCLC 83676536.</a:t>
            </a:r>
          </a:p>
          <a:p>
            <a:r>
              <a:rPr lang="it-IT" sz="1000" dirty="0" smtClean="0"/>
              <a:t>- </a:t>
            </a:r>
            <a:r>
              <a:rPr lang="it-IT" sz="1000" dirty="0" err="1" smtClean="0"/>
              <a:t>Nili</a:t>
            </a:r>
            <a:r>
              <a:rPr lang="it-IT" sz="1000" dirty="0" smtClean="0"/>
              <a:t> </a:t>
            </a:r>
            <a:r>
              <a:rPr lang="it-IT" sz="1000" dirty="0" err="1"/>
              <a:t>Tannenbaum</a:t>
            </a:r>
            <a:r>
              <a:rPr lang="it-IT" sz="1000" dirty="0"/>
              <a:t> e Michael </a:t>
            </a:r>
            <a:r>
              <a:rPr lang="it-IT" sz="1000" dirty="0" err="1"/>
              <a:t>Reisch</a:t>
            </a:r>
            <a:r>
              <a:rPr lang="it-IT" sz="1000" dirty="0"/>
              <a:t>, </a:t>
            </a:r>
            <a:r>
              <a:rPr lang="it-IT" sz="1000" i="1" dirty="0"/>
              <a:t>From </a:t>
            </a:r>
            <a:r>
              <a:rPr lang="it-IT" sz="1000" i="1" dirty="0" err="1"/>
              <a:t>Charitable</a:t>
            </a:r>
            <a:r>
              <a:rPr lang="it-IT" sz="1000" i="1" dirty="0"/>
              <a:t> </a:t>
            </a:r>
            <a:r>
              <a:rPr lang="it-IT" sz="1000" i="1" dirty="0" err="1"/>
              <a:t>Volunteers</a:t>
            </a:r>
            <a:r>
              <a:rPr lang="it-IT" sz="1000" i="1" dirty="0"/>
              <a:t> to </a:t>
            </a:r>
            <a:r>
              <a:rPr lang="it-IT" sz="1000" i="1" dirty="0" err="1"/>
              <a:t>Architects</a:t>
            </a:r>
            <a:r>
              <a:rPr lang="it-IT" sz="1000" i="1" dirty="0"/>
              <a:t> of Social Welfare: A Brief </a:t>
            </a:r>
            <a:r>
              <a:rPr lang="it-IT" sz="1000" i="1" dirty="0" err="1"/>
              <a:t>History</a:t>
            </a:r>
            <a:r>
              <a:rPr lang="it-IT" sz="1000" i="1" dirty="0"/>
              <a:t> of Social Work</a:t>
            </a:r>
            <a:r>
              <a:rPr lang="it-IT" sz="1000" dirty="0"/>
              <a:t>, su </a:t>
            </a:r>
            <a:r>
              <a:rPr lang="it-IT" sz="1000" i="1" dirty="0"/>
              <a:t>ssw.umich.edu</a:t>
            </a:r>
            <a:r>
              <a:rPr lang="it-IT" sz="1000" dirty="0"/>
              <a:t>, 2001.</a:t>
            </a:r>
          </a:p>
          <a:p>
            <a:r>
              <a:rPr lang="it-IT" sz="1000" dirty="0" smtClean="0"/>
              <a:t>- Oswald </a:t>
            </a:r>
            <a:r>
              <a:rPr lang="it-IT" sz="1000" dirty="0" err="1"/>
              <a:t>Garrison</a:t>
            </a:r>
            <a:r>
              <a:rPr lang="it-IT" sz="1000" dirty="0"/>
              <a:t> Oswald </a:t>
            </a:r>
            <a:r>
              <a:rPr lang="it-IT" sz="1000" dirty="0" err="1"/>
              <a:t>Garrison</a:t>
            </a:r>
            <a:r>
              <a:rPr lang="it-IT" sz="1000" dirty="0"/>
              <a:t> </a:t>
            </a:r>
            <a:r>
              <a:rPr lang="it-IT" sz="1000" dirty="0" err="1"/>
              <a:t>Villard</a:t>
            </a:r>
            <a:r>
              <a:rPr lang="it-IT" sz="1000" dirty="0"/>
              <a:t>, </a:t>
            </a:r>
            <a:r>
              <a:rPr lang="it-IT" sz="1000" i="1" dirty="0"/>
              <a:t>Some </a:t>
            </a:r>
            <a:r>
              <a:rPr lang="it-IT" sz="1000" i="1" dirty="0" err="1"/>
              <a:t>Newspapers</a:t>
            </a:r>
            <a:r>
              <a:rPr lang="it-IT" sz="1000" i="1" dirty="0"/>
              <a:t> and </a:t>
            </a:r>
            <a:r>
              <a:rPr lang="it-IT" sz="1000" i="1" dirty="0" err="1"/>
              <a:t>Newspaper</a:t>
            </a:r>
            <a:r>
              <a:rPr lang="it-IT" sz="1000" i="1" dirty="0"/>
              <a:t>-Men</a:t>
            </a:r>
            <a:r>
              <a:rPr lang="it-IT" sz="1000" dirty="0"/>
              <a:t>, Freeport, NY, Books for Libraries Press, 1923, OCLC 149190.</a:t>
            </a:r>
          </a:p>
          <a:p>
            <a:r>
              <a:rPr lang="it-IT" sz="1000" dirty="0"/>
              <a:t>Voci correlate</a:t>
            </a:r>
          </a:p>
          <a:p>
            <a:endParaRPr lang="en-US" sz="1100" dirty="0"/>
          </a:p>
          <a:p>
            <a:endParaRPr lang="en-US" sz="1100" dirty="0"/>
          </a:p>
          <a:p>
            <a:endParaRPr lang="it-IT" dirty="0"/>
          </a:p>
        </p:txBody>
      </p:sp>
      <p:pic>
        <p:nvPicPr>
          <p:cNvPr id="9" name="Immagine 8" descr="Jane Addams - Bain News Service.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03772"/>
            <a:ext cx="2088232" cy="2950659"/>
          </a:xfrm>
          <a:prstGeom prst="rect">
            <a:avLst/>
          </a:prstGeom>
          <a:noFill/>
          <a:ln>
            <a:noFill/>
          </a:ln>
        </p:spPr>
      </p:pic>
    </p:spTree>
    <p:custDataLst>
      <p:tags r:id="rId1"/>
    </p:custDataLst>
    <p:extLst>
      <p:ext uri="{BB962C8B-B14F-4D97-AF65-F5344CB8AC3E}">
        <p14:creationId xmlns:p14="http://schemas.microsoft.com/office/powerpoint/2010/main" val="3264844412"/>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2276872"/>
            <a:ext cx="6912768"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400" b="1" dirty="0">
                <a:latin typeface="Bodoni MT" panose="02070603080606020203" pitchFamily="18" charset="0"/>
              </a:rPr>
              <a:t>LA SCUOLA DI CHICAGO</a:t>
            </a:r>
            <a:endParaRPr lang="it-IT" sz="2400" dirty="0">
              <a:latin typeface="Bodoni MT" panose="02070603080606020203" pitchFamily="18" charset="0"/>
            </a:endParaRPr>
          </a:p>
          <a:p>
            <a:pPr algn="ctr"/>
            <a:r>
              <a:rPr lang="it-IT" sz="2400" b="1" dirty="0">
                <a:latin typeface="Bodoni MT" panose="02070603080606020203" pitchFamily="18" charset="0"/>
              </a:rPr>
              <a:t>(CHICAGO SCHOOL</a:t>
            </a:r>
            <a:r>
              <a:rPr lang="it-IT" sz="2400" b="1" dirty="0" smtClean="0">
                <a:latin typeface="Bodoni MT" panose="02070603080606020203" pitchFamily="18" charset="0"/>
              </a:rPr>
              <a:t>)</a:t>
            </a:r>
          </a:p>
          <a:p>
            <a:pPr algn="ctr"/>
            <a:r>
              <a:rPr lang="it-IT" sz="2400" b="1" dirty="0" smtClean="0">
                <a:latin typeface="Bodoni MT" panose="02070603080606020203" pitchFamily="18" charset="0"/>
              </a:rPr>
              <a:t>-</a:t>
            </a:r>
            <a:endParaRPr lang="it-IT" sz="2400" dirty="0">
              <a:latin typeface="Bodoni MT" panose="02070603080606020203" pitchFamily="18" charset="0"/>
            </a:endParaRPr>
          </a:p>
          <a:p>
            <a:pPr lvl="0" algn="ctr"/>
            <a:r>
              <a:rPr lang="it-IT" sz="2400" b="1" dirty="0">
                <a:solidFill>
                  <a:schemeClr val="accent5">
                    <a:lumMod val="75000"/>
                  </a:schemeClr>
                </a:solidFill>
                <a:latin typeface="Bodoni MT" panose="02070603080606020203" pitchFamily="18" charset="0"/>
              </a:rPr>
              <a:t>Tra sociologia, psicologia, filosofia e </a:t>
            </a:r>
            <a:r>
              <a:rPr lang="it-IT" sz="2400" b="1" dirty="0" smtClean="0">
                <a:solidFill>
                  <a:schemeClr val="accent5">
                    <a:lumMod val="75000"/>
                  </a:schemeClr>
                </a:solidFill>
                <a:latin typeface="Bodoni MT" panose="02070603080606020203" pitchFamily="18" charset="0"/>
              </a:rPr>
              <a:t>pedagogia</a:t>
            </a:r>
            <a:endParaRPr lang="it-IT" sz="2400" dirty="0">
              <a:solidFill>
                <a:schemeClr val="accent5">
                  <a:lumMod val="75000"/>
                </a:schemeClr>
              </a:solidFill>
              <a:latin typeface="Bodoni MT" panose="02070603080606020203" pitchFamily="18" charset="0"/>
            </a:endParaRPr>
          </a:p>
          <a:p>
            <a:pPr algn="ctr"/>
            <a:endParaRPr lang="it-IT" sz="2400" dirty="0">
              <a:latin typeface="Bodoni MT" panose="02070603080606020203" pitchFamily="18" charset="0"/>
            </a:endParaRPr>
          </a:p>
        </p:txBody>
      </p:sp>
      <p:sp>
        <p:nvSpPr>
          <p:cNvPr id="5" name="CasellaDiTesto 4"/>
          <p:cNvSpPr txBox="1"/>
          <p:nvPr/>
        </p:nvSpPr>
        <p:spPr>
          <a:xfrm>
            <a:off x="683568" y="548680"/>
            <a:ext cx="6912768" cy="1138773"/>
          </a:xfrm>
          <a:prstGeom prst="rect">
            <a:avLst/>
          </a:prstGeom>
          <a:noFill/>
        </p:spPr>
        <p:txBody>
          <a:bodyPr wrap="square" rtlCol="0">
            <a:spAutoFit/>
          </a:bodyPr>
          <a:lstStyle/>
          <a:p>
            <a:pPr algn="ctr"/>
            <a:endParaRPr lang="it-IT" sz="2400" dirty="0">
              <a:latin typeface="Bodoni MT" panose="02070603080606020203" pitchFamily="18" charset="0"/>
            </a:endParaRPr>
          </a:p>
          <a:p>
            <a:pPr lvl="0" algn="ctr"/>
            <a:r>
              <a:rPr lang="it-IT" sz="4400" b="1" dirty="0" smtClean="0">
                <a:solidFill>
                  <a:schemeClr val="accent5">
                    <a:lumMod val="75000"/>
                  </a:schemeClr>
                </a:solidFill>
                <a:latin typeface="Bodoni MT" panose="02070603080606020203" pitchFamily="18" charset="0"/>
              </a:rPr>
              <a:t>Grazie per l’attenzione</a:t>
            </a:r>
            <a:endParaRPr lang="it-IT" sz="4400" dirty="0">
              <a:latin typeface="Bodoni MT" panose="02070603080606020203" pitchFamily="18" charset="0"/>
            </a:endParaRPr>
          </a:p>
        </p:txBody>
      </p:sp>
      <p:sp>
        <p:nvSpPr>
          <p:cNvPr id="7" name="CasellaDiTesto 6"/>
          <p:cNvSpPr txBox="1"/>
          <p:nvPr/>
        </p:nvSpPr>
        <p:spPr>
          <a:xfrm>
            <a:off x="2483768" y="4807707"/>
            <a:ext cx="6912768" cy="1200329"/>
          </a:xfrm>
          <a:prstGeom prst="rect">
            <a:avLst/>
          </a:prstGeom>
          <a:noFill/>
        </p:spPr>
        <p:txBody>
          <a:bodyPr wrap="square" rtlCol="0">
            <a:spAutoFit/>
          </a:bodyPr>
          <a:lstStyle/>
          <a:p>
            <a:pPr algn="ctr"/>
            <a:r>
              <a:rPr lang="it-IT" sz="2400" b="1" dirty="0" smtClean="0">
                <a:latin typeface="Bodoni MT" panose="02070603080606020203" pitchFamily="18" charset="0"/>
              </a:rPr>
              <a:t>Presentazione a cura di</a:t>
            </a:r>
          </a:p>
          <a:p>
            <a:pPr algn="ctr"/>
            <a:r>
              <a:rPr lang="it-IT" sz="2400" b="1" dirty="0" smtClean="0">
                <a:latin typeface="Bodoni MT" panose="02070603080606020203" pitchFamily="18" charset="0"/>
              </a:rPr>
              <a:t>Filippo Busacca</a:t>
            </a:r>
          </a:p>
          <a:p>
            <a:pPr algn="ctr"/>
            <a:r>
              <a:rPr lang="it-IT" sz="2400" b="1" dirty="0" smtClean="0">
                <a:latin typeface="Bodoni MT" panose="02070603080606020203" pitchFamily="18" charset="0"/>
              </a:rPr>
              <a:t>Gabriele </a:t>
            </a:r>
            <a:r>
              <a:rPr lang="it-IT" sz="2400" b="1" dirty="0" err="1" smtClean="0">
                <a:latin typeface="Bodoni MT" panose="02070603080606020203" pitchFamily="18" charset="0"/>
              </a:rPr>
              <a:t>Biandolino</a:t>
            </a:r>
            <a:endParaRPr lang="it-IT" sz="2400" dirty="0">
              <a:latin typeface="Bodoni MT" panose="02070603080606020203" pitchFamily="18" charset="0"/>
            </a:endParaRPr>
          </a:p>
        </p:txBody>
      </p:sp>
    </p:spTree>
    <p:custDataLst>
      <p:tags r:id="rId1"/>
    </p:custDataLst>
    <p:extLst>
      <p:ext uri="{BB962C8B-B14F-4D97-AF65-F5344CB8AC3E}">
        <p14:creationId xmlns:p14="http://schemas.microsoft.com/office/powerpoint/2010/main" val="1305089644"/>
      </p:ext>
    </p:extLst>
  </p:cSld>
  <p:clrMapOvr>
    <a:masterClrMapping/>
  </p:clrMapOvr>
  <mc:AlternateContent xmlns:mc="http://schemas.openxmlformats.org/markup-compatibility/2006" xmlns:p14="http://schemas.microsoft.com/office/powerpoint/2010/main">
    <mc:Choice Requires="p14">
      <p:transition spd="slow" p14:dur="2000" advTm="8789"/>
    </mc:Choice>
    <mc:Fallback xmlns="">
      <p:transition spd="slow" advTm="87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68402" y="628239"/>
            <a:ext cx="6912768"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3200" b="1" dirty="0">
                <a:latin typeface="Bodoni MT" panose="02070603080606020203" pitchFamily="18" charset="0"/>
              </a:rPr>
              <a:t>L</a:t>
            </a:r>
            <a:r>
              <a:rPr lang="it-IT" sz="3200" b="1" dirty="0" smtClean="0">
                <a:latin typeface="Bodoni MT" panose="02070603080606020203" pitchFamily="18" charset="0"/>
              </a:rPr>
              <a:t>a </a:t>
            </a:r>
            <a:r>
              <a:rPr lang="it-IT" sz="3200" b="1" dirty="0" err="1">
                <a:latin typeface="Bodoni MT" panose="02070603080606020203" pitchFamily="18" charset="0"/>
              </a:rPr>
              <a:t>labeling</a:t>
            </a:r>
            <a:r>
              <a:rPr lang="it-IT" sz="3200" b="1" dirty="0">
                <a:latin typeface="Bodoni MT" panose="02070603080606020203" pitchFamily="18" charset="0"/>
              </a:rPr>
              <a:t> </a:t>
            </a:r>
            <a:r>
              <a:rPr lang="it-IT" sz="3200" b="1" dirty="0" err="1">
                <a:latin typeface="Bodoni MT" panose="02070603080606020203" pitchFamily="18" charset="0"/>
              </a:rPr>
              <a:t>teory</a:t>
            </a:r>
            <a:r>
              <a:rPr lang="it-IT" sz="3200" b="1" dirty="0">
                <a:latin typeface="Bodoni MT" panose="02070603080606020203" pitchFamily="18" charset="0"/>
              </a:rPr>
              <a:t> o teoria dell'</a:t>
            </a:r>
            <a:r>
              <a:rPr lang="it-IT" sz="3200" b="1" dirty="0" err="1">
                <a:latin typeface="Bodoni MT" panose="02070603080606020203" pitchFamily="18" charset="0"/>
              </a:rPr>
              <a:t>etichettamento</a:t>
            </a:r>
            <a:r>
              <a:rPr lang="it-IT" sz="3200" b="1" dirty="0">
                <a:latin typeface="Bodoni MT" panose="02070603080606020203" pitchFamily="18" charset="0"/>
              </a:rPr>
              <a:t> </a:t>
            </a:r>
            <a:endParaRPr lang="it-IT" sz="3200" b="1" dirty="0" smtClean="0">
              <a:solidFill>
                <a:schemeClr val="tx1">
                  <a:lumMod val="95000"/>
                  <a:lumOff val="5000"/>
                </a:schemeClr>
              </a:solidFill>
              <a:latin typeface="Bodoni MT" panose="02070603080606020203" pitchFamily="18" charset="0"/>
            </a:endParaRPr>
          </a:p>
        </p:txBody>
      </p:sp>
      <p:sp>
        <p:nvSpPr>
          <p:cNvPr id="2" name="Freccia a destra con strisce 1"/>
          <p:cNvSpPr/>
          <p:nvPr/>
        </p:nvSpPr>
        <p:spPr>
          <a:xfrm>
            <a:off x="755576" y="2394596"/>
            <a:ext cx="1224136" cy="484632"/>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arrotondato 2"/>
          <p:cNvSpPr/>
          <p:nvPr/>
        </p:nvSpPr>
        <p:spPr>
          <a:xfrm>
            <a:off x="2483768" y="1916832"/>
            <a:ext cx="5328592" cy="1800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it-IT" dirty="0">
                <a:solidFill>
                  <a:schemeClr val="tx1">
                    <a:lumMod val="95000"/>
                    <a:lumOff val="5000"/>
                  </a:schemeClr>
                </a:solidFill>
                <a:latin typeface="Bodoni MT" panose="02070603080606020203" pitchFamily="18" charset="0"/>
              </a:rPr>
              <a:t>Q</a:t>
            </a:r>
            <a:r>
              <a:rPr lang="it-IT" dirty="0" smtClean="0">
                <a:solidFill>
                  <a:schemeClr val="tx1">
                    <a:lumMod val="95000"/>
                    <a:lumOff val="5000"/>
                  </a:schemeClr>
                </a:solidFill>
                <a:latin typeface="Bodoni MT" panose="02070603080606020203" pitchFamily="18" charset="0"/>
              </a:rPr>
              <a:t>uesta </a:t>
            </a:r>
            <a:r>
              <a:rPr lang="it-IT" dirty="0">
                <a:solidFill>
                  <a:schemeClr val="tx1">
                    <a:lumMod val="95000"/>
                    <a:lumOff val="5000"/>
                  </a:schemeClr>
                </a:solidFill>
                <a:latin typeface="Bodoni MT" panose="02070603080606020203" pitchFamily="18" charset="0"/>
              </a:rPr>
              <a:t>teoria afferma che la criminalità e la devianza scaturisce dal </a:t>
            </a:r>
            <a:r>
              <a:rPr lang="it-IT" b="1" i="1" u="sng" dirty="0">
                <a:solidFill>
                  <a:schemeClr val="tx1">
                    <a:lumMod val="95000"/>
                    <a:lumOff val="5000"/>
                  </a:schemeClr>
                </a:solidFill>
                <a:latin typeface="Bodoni MT" panose="02070603080606020203" pitchFamily="18" charset="0"/>
              </a:rPr>
              <a:t>controllo sociale</a:t>
            </a:r>
            <a:r>
              <a:rPr lang="it-IT" dirty="0">
                <a:solidFill>
                  <a:schemeClr val="tx1">
                    <a:lumMod val="95000"/>
                    <a:lumOff val="5000"/>
                  </a:schemeClr>
                </a:solidFill>
                <a:latin typeface="Bodoni MT" panose="02070603080606020203" pitchFamily="18" charset="0"/>
              </a:rPr>
              <a:t>, di conseguenza un atto viene considerato reato soltanto quando suscita  biasimo e </a:t>
            </a:r>
            <a:r>
              <a:rPr lang="it-IT" dirty="0" smtClean="0">
                <a:solidFill>
                  <a:schemeClr val="tx1">
                    <a:lumMod val="95000"/>
                    <a:lumOff val="5000"/>
                  </a:schemeClr>
                </a:solidFill>
                <a:latin typeface="Bodoni MT" panose="02070603080606020203" pitchFamily="18" charset="0"/>
              </a:rPr>
              <a:t>condanna. Il </a:t>
            </a:r>
            <a:r>
              <a:rPr lang="it-IT" dirty="0">
                <a:solidFill>
                  <a:schemeClr val="tx1">
                    <a:lumMod val="95000"/>
                    <a:lumOff val="5000"/>
                  </a:schemeClr>
                </a:solidFill>
                <a:latin typeface="Bodoni MT" panose="02070603080606020203" pitchFamily="18" charset="0"/>
              </a:rPr>
              <a:t>criminale quindi o più in generale in deviante </a:t>
            </a:r>
            <a:r>
              <a:rPr lang="it-IT" u="sng" dirty="0">
                <a:solidFill>
                  <a:schemeClr val="tx1">
                    <a:lumMod val="95000"/>
                    <a:lumOff val="5000"/>
                  </a:schemeClr>
                </a:solidFill>
                <a:latin typeface="Bodoni MT" panose="02070603080606020203" pitchFamily="18" charset="0"/>
              </a:rPr>
              <a:t>non differisce dalla persona </a:t>
            </a:r>
            <a:r>
              <a:rPr lang="it-IT" u="sng" dirty="0" smtClean="0">
                <a:solidFill>
                  <a:schemeClr val="tx1">
                    <a:lumMod val="95000"/>
                    <a:lumOff val="5000"/>
                  </a:schemeClr>
                </a:solidFill>
                <a:latin typeface="Bodoni MT" panose="02070603080606020203" pitchFamily="18" charset="0"/>
              </a:rPr>
              <a:t>comune</a:t>
            </a:r>
            <a:r>
              <a:rPr lang="it-IT" dirty="0" smtClean="0">
                <a:solidFill>
                  <a:schemeClr val="tx1">
                    <a:lumMod val="95000"/>
                    <a:lumOff val="5000"/>
                  </a:schemeClr>
                </a:solidFill>
                <a:latin typeface="Bodoni MT" panose="02070603080606020203" pitchFamily="18" charset="0"/>
              </a:rPr>
              <a:t>.</a:t>
            </a:r>
            <a:endParaRPr lang="it-IT" u="sng" dirty="0">
              <a:solidFill>
                <a:schemeClr val="tx1">
                  <a:lumMod val="95000"/>
                  <a:lumOff val="5000"/>
                </a:schemeClr>
              </a:solidFill>
              <a:latin typeface="Bodoni MT" panose="02070603080606020203" pitchFamily="18" charset="0"/>
            </a:endParaRPr>
          </a:p>
        </p:txBody>
      </p:sp>
      <p:sp>
        <p:nvSpPr>
          <p:cNvPr id="7" name="Freccia a destra con strisce 6"/>
          <p:cNvSpPr/>
          <p:nvPr/>
        </p:nvSpPr>
        <p:spPr>
          <a:xfrm>
            <a:off x="755576" y="4509120"/>
            <a:ext cx="1224136" cy="484632"/>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arrotondato 7"/>
          <p:cNvSpPr/>
          <p:nvPr/>
        </p:nvSpPr>
        <p:spPr>
          <a:xfrm>
            <a:off x="2483768" y="3933056"/>
            <a:ext cx="5328592" cy="23762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it-IT" dirty="0">
                <a:solidFill>
                  <a:schemeClr val="tx1">
                    <a:lumMod val="95000"/>
                    <a:lumOff val="5000"/>
                  </a:schemeClr>
                </a:solidFill>
                <a:latin typeface="Bodoni MT" panose="02070603080606020203" pitchFamily="18" charset="0"/>
              </a:rPr>
              <a:t>Quello che differenzia è il fatto </a:t>
            </a:r>
            <a:r>
              <a:rPr lang="it-IT" dirty="0" smtClean="0">
                <a:solidFill>
                  <a:schemeClr val="tx1">
                    <a:lumMod val="95000"/>
                    <a:lumOff val="5000"/>
                  </a:schemeClr>
                </a:solidFill>
                <a:latin typeface="Bodoni MT" panose="02070603080606020203" pitchFamily="18" charset="0"/>
              </a:rPr>
              <a:t>di </a:t>
            </a:r>
            <a:r>
              <a:rPr lang="it-IT" u="sng" dirty="0" smtClean="0">
                <a:solidFill>
                  <a:schemeClr val="tx1">
                    <a:lumMod val="95000"/>
                    <a:lumOff val="5000"/>
                  </a:schemeClr>
                </a:solidFill>
                <a:latin typeface="Bodoni MT" panose="02070603080606020203" pitchFamily="18" charset="0"/>
              </a:rPr>
              <a:t>essere </a:t>
            </a:r>
            <a:r>
              <a:rPr lang="it-IT" u="sng" dirty="0">
                <a:solidFill>
                  <a:schemeClr val="tx1">
                    <a:lumMod val="95000"/>
                    <a:lumOff val="5000"/>
                  </a:schemeClr>
                </a:solidFill>
                <a:latin typeface="Bodoni MT" panose="02070603080606020203" pitchFamily="18" charset="0"/>
              </a:rPr>
              <a:t>accusato di aver commesso un reato</a:t>
            </a:r>
            <a:r>
              <a:rPr lang="it-IT" dirty="0">
                <a:solidFill>
                  <a:schemeClr val="tx1">
                    <a:lumMod val="95000"/>
                    <a:lumOff val="5000"/>
                  </a:schemeClr>
                </a:solidFill>
                <a:latin typeface="Bodoni MT" panose="02070603080606020203" pitchFamily="18" charset="0"/>
              </a:rPr>
              <a:t> piuttosto di averlo commesso </a:t>
            </a:r>
            <a:r>
              <a:rPr lang="it-IT" dirty="0" smtClean="0">
                <a:solidFill>
                  <a:schemeClr val="tx1">
                    <a:lumMod val="95000"/>
                    <a:lumOff val="5000"/>
                  </a:schemeClr>
                </a:solidFill>
                <a:latin typeface="Bodoni MT" panose="02070603080606020203" pitchFamily="18" charset="0"/>
              </a:rPr>
              <a:t>veramente </a:t>
            </a:r>
            <a:r>
              <a:rPr lang="it-IT" dirty="0">
                <a:solidFill>
                  <a:schemeClr val="tx1">
                    <a:lumMod val="95000"/>
                    <a:lumOff val="5000"/>
                  </a:schemeClr>
                </a:solidFill>
                <a:latin typeface="Bodoni MT" panose="02070603080606020203" pitchFamily="18" charset="0"/>
              </a:rPr>
              <a:t>s</a:t>
            </a:r>
            <a:r>
              <a:rPr lang="it-IT" dirty="0" smtClean="0">
                <a:solidFill>
                  <a:schemeClr val="tx1">
                    <a:lumMod val="95000"/>
                    <a:lumOff val="5000"/>
                  </a:schemeClr>
                </a:solidFill>
                <a:latin typeface="Bodoni MT" panose="02070603080606020203" pitchFamily="18" charset="0"/>
              </a:rPr>
              <a:t>i </a:t>
            </a:r>
            <a:r>
              <a:rPr lang="it-IT" dirty="0">
                <a:solidFill>
                  <a:schemeClr val="tx1">
                    <a:lumMod val="95000"/>
                    <a:lumOff val="5000"/>
                  </a:schemeClr>
                </a:solidFill>
                <a:latin typeface="Bodoni MT" panose="02070603080606020203" pitchFamily="18" charset="0"/>
              </a:rPr>
              <a:t>chiama anche </a:t>
            </a:r>
            <a:r>
              <a:rPr lang="it-IT" b="1" i="1" u="sng" dirty="0">
                <a:solidFill>
                  <a:schemeClr val="tx1">
                    <a:lumMod val="95000"/>
                    <a:lumOff val="5000"/>
                  </a:schemeClr>
                </a:solidFill>
                <a:latin typeface="Bodoni MT" panose="02070603080606020203" pitchFamily="18" charset="0"/>
              </a:rPr>
              <a:t>teoria </a:t>
            </a:r>
            <a:r>
              <a:rPr lang="it-IT" b="1" i="1" u="sng" dirty="0" smtClean="0">
                <a:solidFill>
                  <a:schemeClr val="tx1">
                    <a:lumMod val="95000"/>
                    <a:lumOff val="5000"/>
                  </a:schemeClr>
                </a:solidFill>
                <a:latin typeface="Bodoni MT" panose="02070603080606020203" pitchFamily="18" charset="0"/>
              </a:rPr>
              <a:t>dell'</a:t>
            </a:r>
            <a:r>
              <a:rPr lang="it-IT" b="1" i="1" u="sng" dirty="0" err="1" smtClean="0">
                <a:solidFill>
                  <a:schemeClr val="tx1">
                    <a:lumMod val="95000"/>
                    <a:lumOff val="5000"/>
                  </a:schemeClr>
                </a:solidFill>
                <a:latin typeface="Bodoni MT" panose="02070603080606020203" pitchFamily="18" charset="0"/>
              </a:rPr>
              <a:t>etichettamento</a:t>
            </a:r>
            <a:r>
              <a:rPr lang="it-IT" dirty="0" smtClean="0">
                <a:solidFill>
                  <a:schemeClr val="tx1">
                    <a:lumMod val="95000"/>
                    <a:lumOff val="5000"/>
                  </a:schemeClr>
                </a:solidFill>
                <a:latin typeface="Bodoni MT" panose="02070603080606020203" pitchFamily="18" charset="0"/>
              </a:rPr>
              <a:t>, perché </a:t>
            </a:r>
            <a:r>
              <a:rPr lang="it-IT" dirty="0">
                <a:solidFill>
                  <a:schemeClr val="tx1">
                    <a:lumMod val="95000"/>
                    <a:lumOff val="5000"/>
                  </a:schemeClr>
                </a:solidFill>
                <a:latin typeface="Bodoni MT" panose="02070603080606020203" pitchFamily="18" charset="0"/>
              </a:rPr>
              <a:t>un individuo viene considerato deviante quando il controllo</a:t>
            </a:r>
          </a:p>
          <a:p>
            <a:r>
              <a:rPr lang="it-IT" dirty="0">
                <a:solidFill>
                  <a:schemeClr val="tx1">
                    <a:lumMod val="95000"/>
                    <a:lumOff val="5000"/>
                  </a:schemeClr>
                </a:solidFill>
                <a:latin typeface="Bodoni MT" panose="02070603080606020203" pitchFamily="18" charset="0"/>
              </a:rPr>
              <a:t>sociale (la società) applica questa etichetta di accusa a un individuo.   </a:t>
            </a:r>
          </a:p>
        </p:txBody>
      </p:sp>
    </p:spTree>
    <p:custDataLst>
      <p:tags r:id="rId1"/>
    </p:custDataLst>
    <p:extLst>
      <p:ext uri="{BB962C8B-B14F-4D97-AF65-F5344CB8AC3E}">
        <p14:creationId xmlns:p14="http://schemas.microsoft.com/office/powerpoint/2010/main" val="723996249"/>
      </p:ext>
    </p:extLst>
  </p:cSld>
  <p:clrMapOvr>
    <a:masterClrMapping/>
  </p:clrMapOvr>
  <mc:AlternateContent xmlns:mc="http://schemas.openxmlformats.org/markup-compatibility/2006" xmlns:p14="http://schemas.microsoft.com/office/powerpoint/2010/main">
    <mc:Choice Requires="p14">
      <p:transition spd="slow" p14:dur="2000" advTm="18931"/>
    </mc:Choice>
    <mc:Fallback xmlns="">
      <p:transition spd="slow" advTm="189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https://upload.wikimedia.org/wikipedia/commons/thumb/1/14/Robert_E._Park.jpg/220px-Robert_E._Park.jpg"/>
          <p:cNvPicPr/>
          <p:nvPr/>
        </p:nvPicPr>
        <p:blipFill>
          <a:blip r:embed="rId3">
            <a:extLst>
              <a:ext uri="{28A0092B-C50C-407E-A947-70E740481C1C}">
                <a14:useLocalDpi xmlns:a14="http://schemas.microsoft.com/office/drawing/2010/main" val="0"/>
              </a:ext>
            </a:extLst>
          </a:blip>
          <a:srcRect/>
          <a:stretch>
            <a:fillRect/>
          </a:stretch>
        </p:blipFill>
        <p:spPr bwMode="auto">
          <a:xfrm>
            <a:off x="611559" y="471765"/>
            <a:ext cx="1788795" cy="2458085"/>
          </a:xfrm>
          <a:prstGeom prst="rect">
            <a:avLst/>
          </a:prstGeom>
          <a:noFill/>
          <a:ln>
            <a:noFill/>
          </a:ln>
        </p:spPr>
      </p:pic>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Robert Ezra Park </a:t>
            </a:r>
            <a:endParaRPr lang="it-IT" sz="2800" dirty="0">
              <a:latin typeface="Bodoni MT" panose="02070603080606020203" pitchFamily="18" charset="0"/>
            </a:endParaRPr>
          </a:p>
          <a:p>
            <a:r>
              <a:rPr lang="it-IT" sz="1200" b="1" dirty="0"/>
              <a:t>(</a:t>
            </a:r>
            <a:r>
              <a:rPr lang="it-IT" sz="1200" b="1" dirty="0" err="1"/>
              <a:t>Harveyville</a:t>
            </a:r>
            <a:r>
              <a:rPr lang="it-IT" sz="1200" b="1" dirty="0"/>
              <a:t>, 14 febbraio 1864 – Nashville, 7 febbraio 1944)</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odoni MT" panose="02070603080606020203" pitchFamily="18" charset="0"/>
              </a:rPr>
              <a:t>Park fu un sociologo statunitense. Fu tra i fondatori e i principali esponenti della </a:t>
            </a:r>
            <a:r>
              <a:rPr lang="it-IT" i="1" dirty="0" smtClean="0">
                <a:solidFill>
                  <a:schemeClr val="tx1"/>
                </a:solidFill>
                <a:latin typeface="Bodoni MT" panose="02070603080606020203" pitchFamily="18" charset="0"/>
              </a:rPr>
              <a:t>Scuola di Chicago</a:t>
            </a:r>
            <a:r>
              <a:rPr lang="it-IT" dirty="0" smtClean="0">
                <a:solidFill>
                  <a:schemeClr val="tx1"/>
                </a:solidFill>
                <a:latin typeface="Bodoni MT" panose="02070603080606020203" pitchFamily="18" charset="0"/>
              </a:rPr>
              <a:t> di sociologia o scuola dell'ecologia sociale urbana. </a:t>
            </a:r>
            <a:endParaRPr lang="it-IT" dirty="0">
              <a:solidFill>
                <a:schemeClr val="tx1"/>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 Si occupò della diversa incidenza di fenomeni come la criminalità, il divorzio, il suicidio nelle aree urbane ed in quelle rurali, dimostrò che i rapporti sociali e culturali sono strettamente condizionati dall'ambiente di appartenenza.</a:t>
            </a:r>
            <a:endParaRPr lang="it-IT" sz="1600" dirty="0">
              <a:latin typeface="Bodoni MT" panose="02070603080606020203" pitchFamily="18" charset="0"/>
            </a:endParaRPr>
          </a:p>
        </p:txBody>
      </p:sp>
      <p:sp>
        <p:nvSpPr>
          <p:cNvPr id="11" name="CasellaDiTesto 10"/>
          <p:cNvSpPr txBox="1"/>
          <p:nvPr/>
        </p:nvSpPr>
        <p:spPr>
          <a:xfrm>
            <a:off x="1115616" y="4365104"/>
            <a:ext cx="6654319"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 A lui si devono importanti studi sulle </a:t>
            </a:r>
            <a:r>
              <a:rPr lang="it-IT" sz="1600" i="1" dirty="0" smtClean="0">
                <a:latin typeface="Bodoni MT" panose="02070603080606020203" pitchFamily="18" charset="0"/>
              </a:rPr>
              <a:t>personalità marginali</a:t>
            </a:r>
            <a:r>
              <a:rPr lang="it-IT" sz="1600" dirty="0" smtClean="0">
                <a:latin typeface="Bodoni MT" panose="02070603080606020203" pitchFamily="18" charset="0"/>
              </a:rPr>
              <a:t>, cioè su soggetti non inseriti in un ambiente sociale e perciò caratterizzati dall'insicurezza e dal disorientamento, e sui giornali per immigrati e sul loro significato e funzionamento come mass media. </a:t>
            </a:r>
            <a:endParaRPr lang="it-IT" sz="1600" dirty="0">
              <a:latin typeface="Bodoni MT" panose="02070603080606020203" pitchFamily="18" charset="0"/>
            </a:endParaRPr>
          </a:p>
        </p:txBody>
      </p:sp>
      <p:sp>
        <p:nvSpPr>
          <p:cNvPr id="12" name="CasellaDiTesto 11"/>
          <p:cNvSpPr txBox="1"/>
          <p:nvPr/>
        </p:nvSpPr>
        <p:spPr>
          <a:xfrm>
            <a:off x="1115616" y="5532353"/>
            <a:ext cx="684076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 Molto importante è stata anche la sua definizione di "uomo marginale" inteso come colui che vive sul confine di due culture che non riescono ad integrarsi e la definizione di "uomo asociale" colui che viene escluso dal processo di produzione e comprende il malato di mente, l'alcolista ecc. </a:t>
            </a:r>
            <a:endParaRPr lang="it-IT" sz="1600" dirty="0">
              <a:latin typeface="Bodoni MT" panose="02070603080606020203" pitchFamily="18" charset="0"/>
            </a:endParaRPr>
          </a:p>
        </p:txBody>
      </p:sp>
    </p:spTree>
    <p:custDataLst>
      <p:tags r:id="rId1"/>
    </p:custDataLst>
    <p:extLst>
      <p:ext uri="{BB962C8B-B14F-4D97-AF65-F5344CB8AC3E}">
        <p14:creationId xmlns:p14="http://schemas.microsoft.com/office/powerpoint/2010/main" val="1061194888"/>
      </p:ext>
    </p:extLst>
  </p:cSld>
  <p:clrMapOvr>
    <a:masterClrMapping/>
  </p:clrMapOvr>
  <mc:AlternateContent xmlns:mc="http://schemas.openxmlformats.org/markup-compatibility/2006" xmlns:p14="http://schemas.microsoft.com/office/powerpoint/2010/main">
    <mc:Choice Requires="p14">
      <p:transition spd="slow" p14:dur="2000" advTm="31998"/>
    </mc:Choice>
    <mc:Fallback xmlns="">
      <p:transition spd="slow" advTm="319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https://upload.wikimedia.org/wikipedia/commons/thumb/1/14/Robert_E._Park.jpg/220px-Robert_E._Park.jpg"/>
          <p:cNvPicPr/>
          <p:nvPr/>
        </p:nvPicPr>
        <p:blipFill>
          <a:blip r:embed="rId3">
            <a:extLst>
              <a:ext uri="{28A0092B-C50C-407E-A947-70E740481C1C}">
                <a14:useLocalDpi xmlns:a14="http://schemas.microsoft.com/office/drawing/2010/main" val="0"/>
              </a:ext>
            </a:extLst>
          </a:blip>
          <a:srcRect/>
          <a:stretch>
            <a:fillRect/>
          </a:stretch>
        </p:blipFill>
        <p:spPr bwMode="auto">
          <a:xfrm>
            <a:off x="611559" y="471765"/>
            <a:ext cx="1788795" cy="2458085"/>
          </a:xfrm>
          <a:prstGeom prst="rect">
            <a:avLst/>
          </a:prstGeom>
          <a:noFill/>
          <a:ln>
            <a:noFill/>
          </a:ln>
        </p:spPr>
      </p:pic>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Robert Ezra Park </a:t>
            </a:r>
            <a:endParaRPr lang="it-IT" sz="2800" dirty="0">
              <a:latin typeface="Bodoni MT" panose="02070603080606020203" pitchFamily="18" charset="0"/>
            </a:endParaRPr>
          </a:p>
          <a:p>
            <a:r>
              <a:rPr lang="it-IT" sz="1200" b="1" dirty="0"/>
              <a:t>(</a:t>
            </a:r>
            <a:r>
              <a:rPr lang="it-IT" sz="1200" b="1" dirty="0" err="1"/>
              <a:t>Harveyville</a:t>
            </a:r>
            <a:r>
              <a:rPr lang="it-IT" sz="1200" b="1" dirty="0"/>
              <a:t>, 14 febbraio 1864 – Nashville, 7 febbraio 1944)</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odoni MT" panose="02070603080606020203" pitchFamily="18" charset="0"/>
              </a:rPr>
              <a:t>Park fu un sociologo statunitense. Fu tra i fondatori e i principali esponenti della </a:t>
            </a:r>
            <a:r>
              <a:rPr lang="it-IT" i="1" dirty="0" smtClean="0">
                <a:solidFill>
                  <a:schemeClr val="tx1"/>
                </a:solidFill>
                <a:latin typeface="Bodoni MT" panose="02070603080606020203" pitchFamily="18" charset="0"/>
              </a:rPr>
              <a:t>Scuola di Chicago</a:t>
            </a:r>
            <a:r>
              <a:rPr lang="it-IT" dirty="0" smtClean="0">
                <a:solidFill>
                  <a:schemeClr val="tx1"/>
                </a:solidFill>
                <a:latin typeface="Bodoni MT" panose="02070603080606020203" pitchFamily="18" charset="0"/>
              </a:rPr>
              <a:t> di sociologia o scuola dell'ecologia sociale urbana. </a:t>
            </a:r>
            <a:endParaRPr lang="it-IT" dirty="0">
              <a:solidFill>
                <a:schemeClr val="tx1"/>
              </a:solidFill>
              <a:latin typeface="Bodoni MT" panose="02070603080606020203" pitchFamily="18" charset="0"/>
            </a:endParaRPr>
          </a:p>
        </p:txBody>
      </p:sp>
      <p:sp>
        <p:nvSpPr>
          <p:cNvPr id="4" name="CasellaDiTesto 3"/>
          <p:cNvSpPr txBox="1"/>
          <p:nvPr/>
        </p:nvSpPr>
        <p:spPr>
          <a:xfrm>
            <a:off x="611559" y="3212976"/>
            <a:ext cx="1440161" cy="369332"/>
          </a:xfrm>
          <a:prstGeom prst="rect">
            <a:avLst/>
          </a:prstGeom>
          <a:noFill/>
        </p:spPr>
        <p:txBody>
          <a:bodyPr wrap="square" rtlCol="0">
            <a:spAutoFit/>
          </a:bodyPr>
          <a:lstStyle/>
          <a:p>
            <a:r>
              <a:rPr lang="it-IT" dirty="0" smtClean="0">
                <a:latin typeface="Bodoni MT" panose="02070603080606020203" pitchFamily="18" charset="0"/>
              </a:rPr>
              <a:t>Bibliografia</a:t>
            </a:r>
            <a:endParaRPr lang="it-IT" dirty="0">
              <a:latin typeface="Bodoni MT" panose="02070603080606020203" pitchFamily="18" charset="0"/>
            </a:endParaRPr>
          </a:p>
        </p:txBody>
      </p:sp>
      <p:sp>
        <p:nvSpPr>
          <p:cNvPr id="6" name="CasellaDiTesto 5"/>
          <p:cNvSpPr txBox="1"/>
          <p:nvPr/>
        </p:nvSpPr>
        <p:spPr>
          <a:xfrm>
            <a:off x="683568" y="3717032"/>
            <a:ext cx="3960440" cy="1815882"/>
          </a:xfrm>
          <a:prstGeom prst="rect">
            <a:avLst/>
          </a:prstGeom>
          <a:noFill/>
        </p:spPr>
        <p:txBody>
          <a:bodyPr wrap="square" rtlCol="0">
            <a:spAutoFit/>
          </a:bodyPr>
          <a:lstStyle/>
          <a:p>
            <a:r>
              <a:rPr lang="it-IT" sz="1400" i="1" dirty="0" smtClean="0">
                <a:latin typeface="Bodoni MT" panose="02070603080606020203" pitchFamily="18" charset="0"/>
              </a:rPr>
              <a:t>-Introduzione alla scienza della sociologia</a:t>
            </a:r>
            <a:r>
              <a:rPr lang="it-IT" sz="1400" dirty="0" smtClean="0">
                <a:latin typeface="Bodoni MT" panose="02070603080606020203" pitchFamily="18" charset="0"/>
              </a:rPr>
              <a:t>, 1921 (con Ernest W. Burgess), uno dei primi manuali di sociologia adottati nelle università americane.</a:t>
            </a:r>
          </a:p>
          <a:p>
            <a:r>
              <a:rPr lang="it-IT" sz="1400" i="1" dirty="0" smtClean="0">
                <a:latin typeface="Bodoni MT" panose="02070603080606020203" pitchFamily="18" charset="0"/>
              </a:rPr>
              <a:t>- La stampa per immigrati ed il suo controllo</a:t>
            </a:r>
            <a:r>
              <a:rPr lang="it-IT" sz="1400" dirty="0" smtClean="0">
                <a:latin typeface="Bodoni MT" panose="02070603080606020203" pitchFamily="18" charset="0"/>
              </a:rPr>
              <a:t>, 1922</a:t>
            </a:r>
          </a:p>
          <a:p>
            <a:r>
              <a:rPr lang="it-IT" sz="1400" i="1" dirty="0" smtClean="0">
                <a:latin typeface="Bodoni MT" panose="02070603080606020203" pitchFamily="18" charset="0"/>
              </a:rPr>
              <a:t>- La città</a:t>
            </a:r>
            <a:r>
              <a:rPr lang="it-IT" sz="1400" dirty="0" smtClean="0">
                <a:latin typeface="Bodoni MT" panose="02070603080606020203" pitchFamily="18" charset="0"/>
              </a:rPr>
              <a:t>, 1925 (con Ernest W. Burgess e </a:t>
            </a:r>
            <a:r>
              <a:rPr lang="it-IT" sz="1400" dirty="0" err="1" smtClean="0">
                <a:latin typeface="Bodoni MT" panose="02070603080606020203" pitchFamily="18" charset="0"/>
              </a:rPr>
              <a:t>Roderick</a:t>
            </a:r>
            <a:r>
              <a:rPr lang="it-IT" sz="1400" dirty="0" smtClean="0">
                <a:latin typeface="Bodoni MT" panose="02070603080606020203" pitchFamily="18" charset="0"/>
              </a:rPr>
              <a:t>        	D. </a:t>
            </a:r>
            <a:r>
              <a:rPr lang="it-IT" sz="1400" dirty="0" err="1" smtClean="0">
                <a:latin typeface="Bodoni MT" panose="02070603080606020203" pitchFamily="18" charset="0"/>
              </a:rPr>
              <a:t>McKenzie</a:t>
            </a:r>
            <a:r>
              <a:rPr lang="it-IT" sz="1400" dirty="0" smtClean="0">
                <a:latin typeface="Bodoni MT" panose="02070603080606020203" pitchFamily="18" charset="0"/>
              </a:rPr>
              <a:t>)</a:t>
            </a:r>
          </a:p>
          <a:p>
            <a:r>
              <a:rPr lang="it-IT" sz="1400" i="1" dirty="0" smtClean="0">
                <a:latin typeface="Bodoni MT" panose="02070603080606020203" pitchFamily="18" charset="0"/>
              </a:rPr>
              <a:t>-Le comunità umane</a:t>
            </a:r>
            <a:r>
              <a:rPr lang="it-IT" sz="1400" dirty="0" smtClean="0">
                <a:latin typeface="Bodoni MT" panose="02070603080606020203" pitchFamily="18" charset="0"/>
              </a:rPr>
              <a:t>, 1952 (postumo)</a:t>
            </a:r>
          </a:p>
          <a:p>
            <a:endParaRPr lang="it-IT" sz="1400" dirty="0">
              <a:latin typeface="Bodoni MT" panose="02070603080606020203" pitchFamily="18" charset="0"/>
            </a:endParaRPr>
          </a:p>
        </p:txBody>
      </p:sp>
      <p:pic>
        <p:nvPicPr>
          <p:cNvPr id="1026" name="Picture 2" descr="https://ia801600.us.archive.org/BookReader/BookReaderImages.php?zip=/35/items/in.ernet.dli.2015.105421/2015.105421.Human-Communities-The-City-And-Human-Ecology_jp2.zip&amp;file=2015.105421.Human-Communities-The-City-And-Human-Ecology_jp2/2015.105421.Human-Communities-The-City-And-Human-Ecology_0005.jp2&amp;scale=8&amp;rotat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059" y="3501008"/>
            <a:ext cx="2053498" cy="3162920"/>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arrotondato 6">
            <a:hlinkClick r:id="rId5"/>
          </p:cNvPr>
          <p:cNvSpPr/>
          <p:nvPr/>
        </p:nvSpPr>
        <p:spPr>
          <a:xfrm>
            <a:off x="3223077" y="5609086"/>
            <a:ext cx="2064555" cy="72008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smtClean="0">
                <a:latin typeface="Bodoni MT" panose="02070603080606020203" pitchFamily="18" charset="0"/>
              </a:rPr>
              <a:t>Link al full text dell’opera</a:t>
            </a:r>
            <a:endParaRPr lang="it-IT" dirty="0">
              <a:latin typeface="Bodoni MT" panose="02070603080606020203" pitchFamily="18" charset="0"/>
            </a:endParaRPr>
          </a:p>
        </p:txBody>
      </p:sp>
      <p:sp>
        <p:nvSpPr>
          <p:cNvPr id="8" name="Parentesi graffa aperta 7"/>
          <p:cNvSpPr/>
          <p:nvPr/>
        </p:nvSpPr>
        <p:spPr>
          <a:xfrm>
            <a:off x="467544" y="4624973"/>
            <a:ext cx="299463" cy="676235"/>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Freccia a destra con strisce 13"/>
          <p:cNvSpPr/>
          <p:nvPr/>
        </p:nvSpPr>
        <p:spPr>
          <a:xfrm>
            <a:off x="1187624" y="5785883"/>
            <a:ext cx="1440160" cy="366486"/>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dirty="0"/>
          </a:p>
        </p:txBody>
      </p:sp>
    </p:spTree>
    <p:custDataLst>
      <p:tags r:id="rId1"/>
    </p:custDataLst>
    <p:extLst>
      <p:ext uri="{BB962C8B-B14F-4D97-AF65-F5344CB8AC3E}">
        <p14:creationId xmlns:p14="http://schemas.microsoft.com/office/powerpoint/2010/main" val="2885288753"/>
      </p:ext>
    </p:extLst>
  </p:cSld>
  <p:clrMapOvr>
    <a:masterClrMapping/>
  </p:clrMapOvr>
  <mc:AlternateContent xmlns:mc="http://schemas.openxmlformats.org/markup-compatibility/2006" xmlns:p14="http://schemas.microsoft.com/office/powerpoint/2010/main">
    <mc:Choice Requires="p14">
      <p:transition spd="slow" p14:dur="2000" advTm="14408"/>
    </mc:Choice>
    <mc:Fallback xmlns="">
      <p:transition spd="slow" advTm="14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randombar(horizontal)">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https://upload.wikimedia.org/wikipedia/commons/thumb/1/14/Robert_E._Park.jpg/220px-Robert_E._Park.jpg"/>
          <p:cNvPicPr/>
          <p:nvPr/>
        </p:nvPicPr>
        <p:blipFill>
          <a:blip r:embed="rId3">
            <a:extLst>
              <a:ext uri="{28A0092B-C50C-407E-A947-70E740481C1C}">
                <a14:useLocalDpi xmlns:a14="http://schemas.microsoft.com/office/drawing/2010/main" val="0"/>
              </a:ext>
            </a:extLst>
          </a:blip>
          <a:srcRect/>
          <a:stretch>
            <a:fillRect/>
          </a:stretch>
        </p:blipFill>
        <p:spPr bwMode="auto">
          <a:xfrm>
            <a:off x="611559" y="471765"/>
            <a:ext cx="1788795" cy="2458085"/>
          </a:xfrm>
          <a:prstGeom prst="rect">
            <a:avLst/>
          </a:prstGeom>
          <a:noFill/>
          <a:ln>
            <a:noFill/>
          </a:ln>
        </p:spPr>
      </p:pic>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latin typeface="Bodoni MT" panose="02070603080606020203" pitchFamily="18" charset="0"/>
              </a:rPr>
              <a:t>Robert Ezra Park </a:t>
            </a:r>
            <a:endParaRPr lang="it-IT" sz="2800" dirty="0">
              <a:latin typeface="Bodoni MT" panose="02070603080606020203" pitchFamily="18" charset="0"/>
            </a:endParaRPr>
          </a:p>
          <a:p>
            <a:r>
              <a:rPr lang="it-IT" sz="1200" b="1" dirty="0"/>
              <a:t>(</a:t>
            </a:r>
            <a:r>
              <a:rPr lang="it-IT" sz="1200" b="1" dirty="0" err="1"/>
              <a:t>Harveyville</a:t>
            </a:r>
            <a:r>
              <a:rPr lang="it-IT" sz="1200" b="1" dirty="0"/>
              <a:t>, 14 febbraio 1864 – Nashville, 7 febbraio 1944)</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latin typeface="Bodoni MT" panose="02070603080606020203" pitchFamily="18" charset="0"/>
              </a:rPr>
              <a:t>Park fu un sociologo statunitense. Fu tra i fondatori e i principali esponenti della </a:t>
            </a:r>
            <a:r>
              <a:rPr lang="it-IT" i="1" dirty="0" smtClean="0">
                <a:solidFill>
                  <a:schemeClr val="tx1"/>
                </a:solidFill>
                <a:latin typeface="Bodoni MT" panose="02070603080606020203" pitchFamily="18" charset="0"/>
              </a:rPr>
              <a:t>Scuola di Chicago</a:t>
            </a:r>
            <a:r>
              <a:rPr lang="it-IT" dirty="0" smtClean="0">
                <a:solidFill>
                  <a:schemeClr val="tx1"/>
                </a:solidFill>
                <a:latin typeface="Bodoni MT" panose="02070603080606020203" pitchFamily="18" charset="0"/>
              </a:rPr>
              <a:t> di sociologia o scuola dell'ecologia sociale urbana. </a:t>
            </a:r>
            <a:endParaRPr lang="it-IT" dirty="0">
              <a:solidFill>
                <a:schemeClr val="tx1"/>
              </a:solidFill>
              <a:latin typeface="Bodoni MT" panose="02070603080606020203" pitchFamily="18" charset="0"/>
            </a:endParaRPr>
          </a:p>
        </p:txBody>
      </p:sp>
      <p:pic>
        <p:nvPicPr>
          <p:cNvPr id="1026" name="Picture 2" descr="https://ia801600.us.archive.org/BookReader/BookReaderImages.php?zip=/35/items/in.ernet.dli.2015.105421/2015.105421.Human-Communities-The-City-And-Human-Ecology_jp2.zip&amp;file=2015.105421.Human-Communities-The-City-And-Human-Ecology_jp2/2015.105421.Human-Communities-The-City-And-Human-Ecology_0005.jp2&amp;scale=8&amp;rotat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434902"/>
            <a:ext cx="2053498" cy="31629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isultati immagini per The Immigrant Press and Its Contr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797" y="3380483"/>
            <a:ext cx="2281707" cy="32717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Introduction to the Science of Sociology (with E.W. Burgess), 19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39" y="3325191"/>
            <a:ext cx="2218033" cy="3327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9957290"/>
      </p:ext>
    </p:extLst>
  </p:cSld>
  <p:clrMapOvr>
    <a:masterClrMapping/>
  </p:clrMapOvr>
  <mc:AlternateContent xmlns:mc="http://schemas.openxmlformats.org/markup-compatibility/2006" xmlns:p14="http://schemas.microsoft.com/office/powerpoint/2010/main">
    <mc:Choice Requires="p14">
      <p:transition spd="slow" p14:dur="2000" advTm="8029"/>
    </mc:Choice>
    <mc:Fallback xmlns="">
      <p:transition spd="slow" advTm="80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arn(inVertic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solidFill>
                  <a:schemeClr val="accent6">
                    <a:lumMod val="75000"/>
                  </a:schemeClr>
                </a:solidFill>
                <a:latin typeface="Bodoni MT" panose="02070603080606020203" pitchFamily="18" charset="0"/>
              </a:rPr>
              <a:t>Ernest Watson Burgess </a:t>
            </a:r>
            <a:endParaRPr lang="it-IT" sz="2800" dirty="0">
              <a:solidFill>
                <a:schemeClr val="accent6">
                  <a:lumMod val="75000"/>
                </a:schemeClr>
              </a:solidFill>
              <a:latin typeface="Bodoni MT" panose="02070603080606020203" pitchFamily="18" charset="0"/>
            </a:endParaRPr>
          </a:p>
          <a:p>
            <a:r>
              <a:rPr lang="it-IT" sz="1200" b="1" dirty="0"/>
              <a:t>(Tilbury, 16 maggio 1886 – 27 dicembre 1966) </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accent6">
                    <a:lumMod val="75000"/>
                  </a:schemeClr>
                </a:solidFill>
                <a:latin typeface="Bodoni MT" panose="02070603080606020203" pitchFamily="18" charset="0"/>
              </a:rPr>
              <a:t>Dopo aver insegnato in varie università statunitensi del Middle West, nel 1927 divenne docente di sociologia a Chicago, dove raccolse intorno a sé e a Robert Park la cosiddetta Scuola di Chicago.</a:t>
            </a:r>
            <a:endParaRPr lang="it-IT" dirty="0">
              <a:solidFill>
                <a:schemeClr val="accent6">
                  <a:lumMod val="75000"/>
                </a:schemeClr>
              </a:solidFill>
              <a:latin typeface="Bodoni MT" panose="02070603080606020203" pitchFamily="18" charset="0"/>
            </a:endParaRPr>
          </a:p>
        </p:txBody>
      </p:sp>
      <p:sp>
        <p:nvSpPr>
          <p:cNvPr id="9" name="Parentesi graffa aperta 8"/>
          <p:cNvSpPr/>
          <p:nvPr/>
        </p:nvSpPr>
        <p:spPr>
          <a:xfrm>
            <a:off x="361986" y="3212975"/>
            <a:ext cx="576000" cy="3396595"/>
          </a:xfrm>
          <a:prstGeom prst="leftBrace">
            <a:avLst/>
          </a:prstGeom>
          <a:ln w="28575"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p:cNvSpPr txBox="1"/>
          <p:nvPr/>
        </p:nvSpPr>
        <p:spPr>
          <a:xfrm>
            <a:off x="1115616" y="3212976"/>
            <a:ext cx="668095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 Burgess partecipò intensamente ad attività collegate con la vita accademica e con la ricerca sociale, fornendo in particolare un valido contributo allo studio dei fenomeni urbani. </a:t>
            </a:r>
            <a:endParaRPr lang="it-IT" sz="1600" dirty="0">
              <a:latin typeface="Bodoni MT" panose="02070603080606020203" pitchFamily="18" charset="0"/>
            </a:endParaRPr>
          </a:p>
        </p:txBody>
      </p:sp>
      <p:sp>
        <p:nvSpPr>
          <p:cNvPr id="11" name="CasellaDiTesto 10"/>
          <p:cNvSpPr txBox="1"/>
          <p:nvPr/>
        </p:nvSpPr>
        <p:spPr>
          <a:xfrm>
            <a:off x="1106737" y="4437112"/>
            <a:ext cx="668095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Nell'opera </a:t>
            </a:r>
            <a:r>
              <a:rPr lang="it-IT" sz="1600" i="1" dirty="0" smtClean="0">
                <a:latin typeface="Bodoni MT" panose="02070603080606020203" pitchFamily="18" charset="0"/>
              </a:rPr>
              <a:t>La città</a:t>
            </a:r>
            <a:r>
              <a:rPr lang="it-IT" sz="1600" dirty="0" smtClean="0">
                <a:latin typeface="Bodoni MT" panose="02070603080606020203" pitchFamily="18" charset="0"/>
              </a:rPr>
              <a:t>, elaborò un modello di struttura della città racchiuso in zone concentriche, comprendente il distretto centrale riservato agli affari, la zona transizionale (industriale), la zona abitativa dei lavoratori, la zona residenziale, la zona suburbana. </a:t>
            </a:r>
            <a:endParaRPr lang="it-IT" sz="1600" dirty="0">
              <a:latin typeface="Bodoni MT" panose="02070603080606020203" pitchFamily="18" charset="0"/>
            </a:endParaRPr>
          </a:p>
        </p:txBody>
      </p:sp>
      <p:sp>
        <p:nvSpPr>
          <p:cNvPr id="12" name="CasellaDiTesto 11"/>
          <p:cNvSpPr txBox="1"/>
          <p:nvPr/>
        </p:nvSpPr>
        <p:spPr>
          <a:xfrm>
            <a:off x="1106737" y="5949280"/>
            <a:ext cx="68407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Espresse l'opinione che le città fossero un qualcosa che l'esperienza cambia ed evolve, in base ai criteri e alle regole darwiniane</a:t>
            </a:r>
            <a:endParaRPr lang="it-IT" sz="1600" dirty="0">
              <a:latin typeface="Bodoni MT" panose="02070603080606020203" pitchFamily="18" charset="0"/>
            </a:endParaRPr>
          </a:p>
        </p:txBody>
      </p:sp>
      <p:pic>
        <p:nvPicPr>
          <p:cNvPr id="13" name="Immagine 12" descr="https://web.archive.org/web/20060304113858im_/http:/www2.asanet.org/governance/burg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808480" cy="2286000"/>
          </a:xfrm>
          <a:prstGeom prst="rect">
            <a:avLst/>
          </a:prstGeom>
          <a:noFill/>
          <a:ln>
            <a:noFill/>
          </a:ln>
        </p:spPr>
      </p:pic>
    </p:spTree>
    <p:custDataLst>
      <p:tags r:id="rId1"/>
    </p:custDataLst>
    <p:extLst>
      <p:ext uri="{BB962C8B-B14F-4D97-AF65-F5344CB8AC3E}">
        <p14:creationId xmlns:p14="http://schemas.microsoft.com/office/powerpoint/2010/main" val="2406744747"/>
      </p:ext>
    </p:extLst>
  </p:cSld>
  <p:clrMapOvr>
    <a:masterClrMapping/>
  </p:clrMapOvr>
  <mc:AlternateContent xmlns:mc="http://schemas.openxmlformats.org/markup-compatibility/2006" xmlns:p14="http://schemas.microsoft.com/office/powerpoint/2010/main">
    <mc:Choice Requires="p14">
      <p:transition spd="slow" p14:dur="2000" advTm="31495"/>
    </mc:Choice>
    <mc:Fallback xmlns="">
      <p:transition spd="slow" advTm="314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31840" y="620688"/>
            <a:ext cx="4536504" cy="707886"/>
          </a:xfrm>
          <a:prstGeom prst="rect">
            <a:avLst/>
          </a:prstGeom>
          <a:noFill/>
        </p:spPr>
        <p:txBody>
          <a:bodyPr wrap="square" rtlCol="0">
            <a:spAutoFit/>
          </a:bodyPr>
          <a:lstStyle/>
          <a:p>
            <a:r>
              <a:rPr lang="it-IT" sz="2800" b="1" dirty="0">
                <a:solidFill>
                  <a:schemeClr val="accent6">
                    <a:lumMod val="75000"/>
                  </a:schemeClr>
                </a:solidFill>
                <a:latin typeface="Bodoni MT" panose="02070603080606020203" pitchFamily="18" charset="0"/>
              </a:rPr>
              <a:t>Ernest Watson Burgess </a:t>
            </a:r>
            <a:endParaRPr lang="it-IT" sz="2800" dirty="0">
              <a:solidFill>
                <a:schemeClr val="accent6">
                  <a:lumMod val="75000"/>
                </a:schemeClr>
              </a:solidFill>
              <a:latin typeface="Bodoni MT" panose="02070603080606020203" pitchFamily="18" charset="0"/>
            </a:endParaRPr>
          </a:p>
          <a:p>
            <a:r>
              <a:rPr lang="it-IT" sz="1200" b="1" dirty="0"/>
              <a:t>(Tilbury, 16 maggio 1886 – 27 dicembre 1966) </a:t>
            </a:r>
            <a:endParaRPr lang="it-IT" sz="1200" dirty="0"/>
          </a:p>
        </p:txBody>
      </p:sp>
      <p:sp>
        <p:nvSpPr>
          <p:cNvPr id="3" name="Rettangolo arrotondato 2"/>
          <p:cNvSpPr/>
          <p:nvPr/>
        </p:nvSpPr>
        <p:spPr>
          <a:xfrm>
            <a:off x="2989797" y="1530425"/>
            <a:ext cx="5112568" cy="137796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accent6">
                    <a:lumMod val="75000"/>
                  </a:schemeClr>
                </a:solidFill>
                <a:latin typeface="Bodoni MT" panose="02070603080606020203" pitchFamily="18" charset="0"/>
              </a:rPr>
              <a:t>Dopo aver insegnato in varie università statunitensi del Middle West, nel 1927 divenne docente di sociologia a Chicago, dove raccolse intorno a sé e a Robert Park la cosiddetta Scuola di Chicago.</a:t>
            </a:r>
            <a:endParaRPr lang="it-IT" dirty="0">
              <a:solidFill>
                <a:schemeClr val="accent6">
                  <a:lumMod val="75000"/>
                </a:schemeClr>
              </a:solidFill>
              <a:latin typeface="Bodoni MT" panose="02070603080606020203" pitchFamily="18" charset="0"/>
            </a:endParaRPr>
          </a:p>
        </p:txBody>
      </p:sp>
      <p:sp>
        <p:nvSpPr>
          <p:cNvPr id="11" name="CasellaDiTesto 10"/>
          <p:cNvSpPr txBox="1"/>
          <p:nvPr/>
        </p:nvSpPr>
        <p:spPr>
          <a:xfrm>
            <a:off x="1106737" y="4437112"/>
            <a:ext cx="668095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1600" dirty="0" smtClean="0">
                <a:latin typeface="Bodoni MT" panose="02070603080606020203" pitchFamily="18" charset="0"/>
              </a:rPr>
              <a:t>Nell'opera </a:t>
            </a:r>
            <a:r>
              <a:rPr lang="it-IT" sz="1600" i="1" dirty="0" smtClean="0">
                <a:latin typeface="Bodoni MT" panose="02070603080606020203" pitchFamily="18" charset="0"/>
              </a:rPr>
              <a:t>La città</a:t>
            </a:r>
            <a:r>
              <a:rPr lang="it-IT" sz="1600" dirty="0" smtClean="0">
                <a:latin typeface="Bodoni MT" panose="02070603080606020203" pitchFamily="18" charset="0"/>
              </a:rPr>
              <a:t>, elaborò un modello di struttura della città racchiuso in zone concentriche, comprendente il distretto centrale riservato agli affari, la zona transizionale (industriale), la zona abitativa dei lavoratori, la zona residenziale, la zona suburbana. </a:t>
            </a:r>
            <a:endParaRPr lang="it-IT" sz="1600" dirty="0">
              <a:latin typeface="Bodoni MT" panose="02070603080606020203" pitchFamily="18" charset="0"/>
            </a:endParaRPr>
          </a:p>
        </p:txBody>
      </p:sp>
      <p:pic>
        <p:nvPicPr>
          <p:cNvPr id="13" name="Immagine 12" descr="https://web.archive.org/web/20060304113858im_/http:/www2.asanet.org/governance/burges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808480" cy="2286000"/>
          </a:xfrm>
          <a:prstGeom prst="rect">
            <a:avLst/>
          </a:prstGeom>
          <a:noFill/>
          <a:ln>
            <a:noFill/>
          </a:ln>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2996951"/>
            <a:ext cx="6155201" cy="2308735"/>
          </a:xfrm>
          <a:prstGeom prst="rect">
            <a:avLst/>
          </a:prstGeom>
        </p:spPr>
      </p:pic>
    </p:spTree>
    <p:custDataLst>
      <p:tags r:id="rId1"/>
    </p:custDataLst>
    <p:extLst>
      <p:ext uri="{BB962C8B-B14F-4D97-AF65-F5344CB8AC3E}">
        <p14:creationId xmlns:p14="http://schemas.microsoft.com/office/powerpoint/2010/main" val="506612782"/>
      </p:ext>
    </p:extLst>
  </p:cSld>
  <p:clrMapOvr>
    <a:masterClrMapping/>
  </p:clrMapOvr>
  <mc:AlternateContent xmlns:mc="http://schemas.openxmlformats.org/markup-compatibility/2006" xmlns:p14="http://schemas.microsoft.com/office/powerpoint/2010/main">
    <mc:Choice Requires="p14">
      <p:transition spd="slow" p14:dur="2000" advTm="11206"/>
    </mc:Choice>
    <mc:Fallback xmlns="">
      <p:transition spd="slow" advTm="11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08 -0.05737 L -0.00208 0.17349 " pathEditMode="relative" rAng="0" ptsTypes="AA">
                                      <p:cBhvr>
                                        <p:cTn id="6" dur="2000" fill="hold"/>
                                        <p:tgtEl>
                                          <p:spTgt spid="11"/>
                                        </p:tgtEl>
                                        <p:attrNameLst>
                                          <p:attrName>ppt_x</p:attrName>
                                          <p:attrName>ppt_y</p:attrName>
                                        </p:attrNameLst>
                                      </p:cBhvr>
                                      <p:rCtr x="0" y="11543"/>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1.7"/>
</p:tagLst>
</file>

<file path=ppt/tags/tag10.xml><?xml version="1.0" encoding="utf-8"?>
<p:tagLst xmlns:a="http://schemas.openxmlformats.org/drawingml/2006/main" xmlns:r="http://schemas.openxmlformats.org/officeDocument/2006/relationships" xmlns:p="http://schemas.openxmlformats.org/presentationml/2006/main">
  <p:tag name="TIMING" val="|0|2.2|2.2"/>
</p:tagLst>
</file>

<file path=ppt/tags/tag11.xml><?xml version="1.0" encoding="utf-8"?>
<p:tagLst xmlns:a="http://schemas.openxmlformats.org/drawingml/2006/main" xmlns:r="http://schemas.openxmlformats.org/officeDocument/2006/relationships" xmlns:p="http://schemas.openxmlformats.org/presentationml/2006/main">
  <p:tag name="TIMING" val="|0.7|1.3|1.4|9.9|0.8|5|4"/>
</p:tagLst>
</file>

<file path=ppt/tags/tag12.xml><?xml version="1.0" encoding="utf-8"?>
<p:tagLst xmlns:a="http://schemas.openxmlformats.org/drawingml/2006/main" xmlns:r="http://schemas.openxmlformats.org/officeDocument/2006/relationships" xmlns:p="http://schemas.openxmlformats.org/presentationml/2006/main">
  <p:tag name="TIMING" val="|0.9|1.1|4.6"/>
</p:tagLst>
</file>

<file path=ppt/tags/tag13.xml><?xml version="1.0" encoding="utf-8"?>
<p:tagLst xmlns:a="http://schemas.openxmlformats.org/drawingml/2006/main" xmlns:r="http://schemas.openxmlformats.org/officeDocument/2006/relationships" xmlns:p="http://schemas.openxmlformats.org/presentationml/2006/main">
  <p:tag name="TIMING" val="|0|3.1"/>
</p:tagLst>
</file>

<file path=ppt/tags/tag14.xml><?xml version="1.0" encoding="utf-8"?>
<p:tagLst xmlns:a="http://schemas.openxmlformats.org/drawingml/2006/main" xmlns:r="http://schemas.openxmlformats.org/officeDocument/2006/relationships" xmlns:p="http://schemas.openxmlformats.org/presentationml/2006/main">
  <p:tag name="TIMING" val="|1|3.8|1.7|5|0.8|6.2|4.6"/>
</p:tagLst>
</file>

<file path=ppt/tags/tag15.xml><?xml version="1.0" encoding="utf-8"?>
<p:tagLst xmlns:a="http://schemas.openxmlformats.org/drawingml/2006/main" xmlns:r="http://schemas.openxmlformats.org/officeDocument/2006/relationships" xmlns:p="http://schemas.openxmlformats.org/presentationml/2006/main">
  <p:tag name="TIMING" val="|0.6|0.8|6.9"/>
</p:tagLst>
</file>

<file path=ppt/tags/tag16.xml><?xml version="1.0" encoding="utf-8"?>
<p:tagLst xmlns:a="http://schemas.openxmlformats.org/drawingml/2006/main" xmlns:r="http://schemas.openxmlformats.org/officeDocument/2006/relationships" xmlns:p="http://schemas.openxmlformats.org/presentationml/2006/main">
  <p:tag name="TIMING" val="|0.6|1.7|1.1"/>
</p:tagLst>
</file>

<file path=ppt/tags/tag17.xml><?xml version="1.0" encoding="utf-8"?>
<p:tagLst xmlns:a="http://schemas.openxmlformats.org/drawingml/2006/main" xmlns:r="http://schemas.openxmlformats.org/officeDocument/2006/relationships" xmlns:p="http://schemas.openxmlformats.org/presentationml/2006/main">
  <p:tag name="TIMING" val="|0.5|2.1|2.8|3.8|1|2.3|4.2"/>
</p:tagLst>
</file>

<file path=ppt/tags/tag18.xml><?xml version="1.0" encoding="utf-8"?>
<p:tagLst xmlns:a="http://schemas.openxmlformats.org/drawingml/2006/main" xmlns:r="http://schemas.openxmlformats.org/officeDocument/2006/relationships" xmlns:p="http://schemas.openxmlformats.org/presentationml/2006/main">
  <p:tag name="TIMING" val="|0.8|3.5"/>
</p:tagLst>
</file>

<file path=ppt/tags/tag19.xml><?xml version="1.0" encoding="utf-8"?>
<p:tagLst xmlns:a="http://schemas.openxmlformats.org/drawingml/2006/main" xmlns:r="http://schemas.openxmlformats.org/officeDocument/2006/relationships" xmlns:p="http://schemas.openxmlformats.org/presentationml/2006/main">
  <p:tag name="TIMING" val="|0.7|3|1.5|8.5|0.7|3.5|5.2"/>
</p:tagLst>
</file>

<file path=ppt/tags/tag2.xml><?xml version="1.0" encoding="utf-8"?>
<p:tagLst xmlns:a="http://schemas.openxmlformats.org/drawingml/2006/main" xmlns:r="http://schemas.openxmlformats.org/officeDocument/2006/relationships" xmlns:p="http://schemas.openxmlformats.org/presentationml/2006/main">
  <p:tag name="TIMING" val="|0|2.3|0.7|5.2|0.8"/>
</p:tagLst>
</file>

<file path=ppt/tags/tag20.xml><?xml version="1.0" encoding="utf-8"?>
<p:tagLst xmlns:a="http://schemas.openxmlformats.org/drawingml/2006/main" xmlns:r="http://schemas.openxmlformats.org/officeDocument/2006/relationships" xmlns:p="http://schemas.openxmlformats.org/presentationml/2006/main">
  <p:tag name="TIMING" val="|0.7|2.4"/>
</p:tagLst>
</file>

<file path=ppt/tags/tag21.xml><?xml version="1.0" encoding="utf-8"?>
<p:tagLst xmlns:a="http://schemas.openxmlformats.org/drawingml/2006/main" xmlns:r="http://schemas.openxmlformats.org/officeDocument/2006/relationships" xmlns:p="http://schemas.openxmlformats.org/presentationml/2006/main">
  <p:tag name="TIMING" val="|0.6|0.8|6.9"/>
</p:tagLst>
</file>

<file path=ppt/tags/tag22.xml><?xml version="1.0" encoding="utf-8"?>
<p:tagLst xmlns:a="http://schemas.openxmlformats.org/drawingml/2006/main" xmlns:r="http://schemas.openxmlformats.org/officeDocument/2006/relationships" xmlns:p="http://schemas.openxmlformats.org/presentationml/2006/main">
  <p:tag name="TIMING" val="|0.6|0.8|6.9"/>
</p:tagLst>
</file>

<file path=ppt/tags/tag23.xml><?xml version="1.0" encoding="utf-8"?>
<p:tagLst xmlns:a="http://schemas.openxmlformats.org/drawingml/2006/main" xmlns:r="http://schemas.openxmlformats.org/officeDocument/2006/relationships" xmlns:p="http://schemas.openxmlformats.org/presentationml/2006/main">
  <p:tag name="TIMING" val="|0.6|0.8|6.9"/>
</p:tagLst>
</file>

<file path=ppt/tags/tag24.xml><?xml version="1.0" encoding="utf-8"?>
<p:tagLst xmlns:a="http://schemas.openxmlformats.org/drawingml/2006/main" xmlns:r="http://schemas.openxmlformats.org/officeDocument/2006/relationships" xmlns:p="http://schemas.openxmlformats.org/presentationml/2006/main">
  <p:tag name="TIMING" val="|0.6|0.8|6.9"/>
</p:tagLst>
</file>

<file path=ppt/tags/tag25.xml><?xml version="1.0" encoding="utf-8"?>
<p:tagLst xmlns:a="http://schemas.openxmlformats.org/drawingml/2006/main" xmlns:r="http://schemas.openxmlformats.org/officeDocument/2006/relationships" xmlns:p="http://schemas.openxmlformats.org/presentationml/2006/main">
  <p:tag name="TIMING" val="|0.6|0.8|6.9"/>
</p:tagLst>
</file>

<file path=ppt/tags/tag26.xml><?xml version="1.0" encoding="utf-8"?>
<p:tagLst xmlns:a="http://schemas.openxmlformats.org/drawingml/2006/main" xmlns:r="http://schemas.openxmlformats.org/officeDocument/2006/relationships" xmlns:p="http://schemas.openxmlformats.org/presentationml/2006/main">
  <p:tag name="TIMING" val="|0|2.3|0.7|5.2|0.8"/>
</p:tagLst>
</file>

<file path=ppt/tags/tag27.xml><?xml version="1.0" encoding="utf-8"?>
<p:tagLst xmlns:a="http://schemas.openxmlformats.org/drawingml/2006/main" xmlns:r="http://schemas.openxmlformats.org/officeDocument/2006/relationships" xmlns:p="http://schemas.openxmlformats.org/presentationml/2006/main">
  <p:tag name="TIMING" val="|0.6|0.8|6.9"/>
</p:tagLst>
</file>

<file path=ppt/tags/tag28.xml><?xml version="1.0" encoding="utf-8"?>
<p:tagLst xmlns:a="http://schemas.openxmlformats.org/drawingml/2006/main" xmlns:r="http://schemas.openxmlformats.org/officeDocument/2006/relationships" xmlns:p="http://schemas.openxmlformats.org/presentationml/2006/main">
  <p:tag name="TIMING" val="|0.6|0.8|6.9"/>
</p:tagLst>
</file>

<file path=ppt/tags/tag29.xml><?xml version="1.0" encoding="utf-8"?>
<p:tagLst xmlns:a="http://schemas.openxmlformats.org/drawingml/2006/main" xmlns:r="http://schemas.openxmlformats.org/officeDocument/2006/relationships" xmlns:p="http://schemas.openxmlformats.org/presentationml/2006/main">
  <p:tag name="TIMING" val="|0.6|0.8|6.9"/>
</p:tagLst>
</file>

<file path=ppt/tags/tag3.xml><?xml version="1.0" encoding="utf-8"?>
<p:tagLst xmlns:a="http://schemas.openxmlformats.org/drawingml/2006/main" xmlns:r="http://schemas.openxmlformats.org/officeDocument/2006/relationships" xmlns:p="http://schemas.openxmlformats.org/presentationml/2006/main">
  <p:tag name="TIMING" val="|0.6|2.1|0.7|4.9|0.5"/>
</p:tagLst>
</file>

<file path=ppt/tags/tag30.xml><?xml version="1.0" encoding="utf-8"?>
<p:tagLst xmlns:a="http://schemas.openxmlformats.org/drawingml/2006/main" xmlns:r="http://schemas.openxmlformats.org/officeDocument/2006/relationships" xmlns:p="http://schemas.openxmlformats.org/presentationml/2006/main">
  <p:tag name="TIMING" val="|0.6|0.8|6.9"/>
</p:tagLst>
</file>

<file path=ppt/tags/tag31.xml><?xml version="1.0" encoding="utf-8"?>
<p:tagLst xmlns:a="http://schemas.openxmlformats.org/drawingml/2006/main" xmlns:r="http://schemas.openxmlformats.org/officeDocument/2006/relationships" xmlns:p="http://schemas.openxmlformats.org/presentationml/2006/main">
  <p:tag name="TIMING" val="|0|2.3|0.7|5.2|0.8"/>
</p:tagLst>
</file>

<file path=ppt/tags/tag32.xml><?xml version="1.0" encoding="utf-8"?>
<p:tagLst xmlns:a="http://schemas.openxmlformats.org/drawingml/2006/main" xmlns:r="http://schemas.openxmlformats.org/officeDocument/2006/relationships" xmlns:p="http://schemas.openxmlformats.org/presentationml/2006/main">
  <p:tag name="TIMING" val="|0|2.3|0.7|5.2|0.8"/>
</p:tagLst>
</file>

<file path=ppt/tags/tag33.xml><?xml version="1.0" encoding="utf-8"?>
<p:tagLst xmlns:a="http://schemas.openxmlformats.org/drawingml/2006/main" xmlns:r="http://schemas.openxmlformats.org/officeDocument/2006/relationships" xmlns:p="http://schemas.openxmlformats.org/presentationml/2006/main">
  <p:tag name="TIMING" val="|0|2.3|0.7|5.2|0.8"/>
</p:tagLst>
</file>

<file path=ppt/tags/tag34.xml><?xml version="1.0" encoding="utf-8"?>
<p:tagLst xmlns:a="http://schemas.openxmlformats.org/drawingml/2006/main" xmlns:r="http://schemas.openxmlformats.org/officeDocument/2006/relationships" xmlns:p="http://schemas.openxmlformats.org/presentationml/2006/main">
  <p:tag name="TIMING" val="|0|2.3|0.7|5.2|0.8"/>
</p:tagLst>
</file>

<file path=ppt/tags/tag35.xml><?xml version="1.0" encoding="utf-8"?>
<p:tagLst xmlns:a="http://schemas.openxmlformats.org/drawingml/2006/main" xmlns:r="http://schemas.openxmlformats.org/officeDocument/2006/relationships" xmlns:p="http://schemas.openxmlformats.org/presentationml/2006/main">
  <p:tag name="TIMING" val="|0|2.3|0.7|5.2|0.8"/>
</p:tagLst>
</file>

<file path=ppt/tags/tag36.xml><?xml version="1.0" encoding="utf-8"?>
<p:tagLst xmlns:a="http://schemas.openxmlformats.org/drawingml/2006/main" xmlns:r="http://schemas.openxmlformats.org/officeDocument/2006/relationships" xmlns:p="http://schemas.openxmlformats.org/presentationml/2006/main">
  <p:tag name="TIMING" val="|0|2.3|0.7|5.2|0.8"/>
</p:tagLst>
</file>

<file path=ppt/tags/tag37.xml><?xml version="1.0" encoding="utf-8"?>
<p:tagLst xmlns:a="http://schemas.openxmlformats.org/drawingml/2006/main" xmlns:r="http://schemas.openxmlformats.org/officeDocument/2006/relationships" xmlns:p="http://schemas.openxmlformats.org/presentationml/2006/main">
  <p:tag name="TIMING" val="|0|2.3|0.7|5.2|0.8"/>
</p:tagLst>
</file>

<file path=ppt/tags/tag38.xml><?xml version="1.0" encoding="utf-8"?>
<p:tagLst xmlns:a="http://schemas.openxmlformats.org/drawingml/2006/main" xmlns:r="http://schemas.openxmlformats.org/officeDocument/2006/relationships" xmlns:p="http://schemas.openxmlformats.org/presentationml/2006/main">
  <p:tag name="TIMING" val="|0|2.3|0.7|5.2|0.8"/>
</p:tagLst>
</file>

<file path=ppt/tags/tag39.xml><?xml version="1.0" encoding="utf-8"?>
<p:tagLst xmlns:a="http://schemas.openxmlformats.org/drawingml/2006/main" xmlns:r="http://schemas.openxmlformats.org/officeDocument/2006/relationships" xmlns:p="http://schemas.openxmlformats.org/presentationml/2006/main">
  <p:tag name="TIMING" val="|1.5|1.7"/>
</p:tagLst>
</file>

<file path=ppt/tags/tag4.xml><?xml version="1.0" encoding="utf-8"?>
<p:tagLst xmlns:a="http://schemas.openxmlformats.org/drawingml/2006/main" xmlns:r="http://schemas.openxmlformats.org/officeDocument/2006/relationships" xmlns:p="http://schemas.openxmlformats.org/presentationml/2006/main">
  <p:tag name="TIMING" val="|0.6|2|1|4|0.7"/>
</p:tagLst>
</file>

<file path=ppt/tags/tag5.xml><?xml version="1.0" encoding="utf-8"?>
<p:tagLst xmlns:a="http://schemas.openxmlformats.org/drawingml/2006/main" xmlns:r="http://schemas.openxmlformats.org/officeDocument/2006/relationships" xmlns:p="http://schemas.openxmlformats.org/presentationml/2006/main">
  <p:tag name="TIMING" val="|0.7|1.8|1.8|3.2|1.5|4.3|7"/>
</p:tagLst>
</file>

<file path=ppt/tags/tag6.xml><?xml version="1.0" encoding="utf-8"?>
<p:tagLst xmlns:a="http://schemas.openxmlformats.org/drawingml/2006/main" xmlns:r="http://schemas.openxmlformats.org/officeDocument/2006/relationships" xmlns:p="http://schemas.openxmlformats.org/presentationml/2006/main">
  <p:tag name="TIMING" val="|0.9|1.4|3.9|1.9|0.8|1.1"/>
</p:tagLst>
</file>

<file path=ppt/tags/tag7.xml><?xml version="1.0" encoding="utf-8"?>
<p:tagLst xmlns:a="http://schemas.openxmlformats.org/drawingml/2006/main" xmlns:r="http://schemas.openxmlformats.org/officeDocument/2006/relationships" xmlns:p="http://schemas.openxmlformats.org/presentationml/2006/main">
  <p:tag name="TIMING" val="|0|2|2"/>
</p:tagLst>
</file>

<file path=ppt/tags/tag8.xml><?xml version="1.0" encoding="utf-8"?>
<p:tagLst xmlns:a="http://schemas.openxmlformats.org/drawingml/2006/main" xmlns:r="http://schemas.openxmlformats.org/officeDocument/2006/relationships" xmlns:p="http://schemas.openxmlformats.org/presentationml/2006/main">
  <p:tag name="TIMING" val="|0|4.2|1.1|5.2|1|5|7.1"/>
</p:tagLst>
</file>

<file path=ppt/tags/tag9.xml><?xml version="1.0" encoding="utf-8"?>
<p:tagLst xmlns:a="http://schemas.openxmlformats.org/drawingml/2006/main" xmlns:r="http://schemas.openxmlformats.org/officeDocument/2006/relationships" xmlns:p="http://schemas.openxmlformats.org/presentationml/2006/main">
  <p:tag name="TIMING" val="|1.2|1.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solidFill>
          <a:schemeClr val="accent2">
            <a:lumMod val="60000"/>
            <a:lumOff val="40000"/>
          </a:schemeClr>
        </a:soli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916</TotalTime>
  <Words>3415</Words>
  <Application>Microsoft Office PowerPoint</Application>
  <PresentationFormat>Presentazione su schermo (4:3)</PresentationFormat>
  <Paragraphs>460</Paragraphs>
  <Slides>39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39</vt:i4>
      </vt:variant>
    </vt:vector>
  </HeadingPairs>
  <TitlesOfParts>
    <vt:vector size="45" baseType="lpstr">
      <vt:lpstr>Arial</vt:lpstr>
      <vt:lpstr>Bodoni MT</vt:lpstr>
      <vt:lpstr>Calibri</vt:lpstr>
      <vt:lpstr>Cambria</vt:lpstr>
      <vt:lpstr>inherit</vt:lpstr>
      <vt:lpstr>Adiacente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biandolino gabriele</dc:creator>
  <cp:lastModifiedBy>bibpsicopre</cp:lastModifiedBy>
  <cp:revision>51</cp:revision>
  <dcterms:created xsi:type="dcterms:W3CDTF">2019-07-01T08:08:20Z</dcterms:created>
  <dcterms:modified xsi:type="dcterms:W3CDTF">2019-10-24T07:58:30Z</dcterms:modified>
</cp:coreProperties>
</file>